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3.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3.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4.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0" r:id="rId1"/>
    <p:sldMasterId id="2147483662" r:id="rId2"/>
    <p:sldMasterId id="2147483664" r:id="rId3"/>
    <p:sldMasterId id="2147483666" r:id="rId4"/>
  </p:sldMasterIdLst>
  <p:notesMasterIdLst>
    <p:notesMasterId r:id="rId47"/>
  </p:notesMasterIdLst>
  <p:sldIdLst>
    <p:sldId id="8647" r:id="rId5"/>
    <p:sldId id="460" r:id="rId6"/>
    <p:sldId id="490" r:id="rId7"/>
    <p:sldId id="8644" r:id="rId8"/>
    <p:sldId id="8671" r:id="rId9"/>
    <p:sldId id="8673" r:id="rId10"/>
    <p:sldId id="8674" r:id="rId11"/>
    <p:sldId id="526" r:id="rId12"/>
    <p:sldId id="8679" r:id="rId13"/>
    <p:sldId id="542" r:id="rId14"/>
    <p:sldId id="8672" r:id="rId15"/>
    <p:sldId id="8652" r:id="rId16"/>
    <p:sldId id="8691" r:id="rId17"/>
    <p:sldId id="8690" r:id="rId18"/>
    <p:sldId id="544" r:id="rId19"/>
    <p:sldId id="8692" r:id="rId20"/>
    <p:sldId id="8694" r:id="rId21"/>
    <p:sldId id="8695" r:id="rId22"/>
    <p:sldId id="8696" r:id="rId23"/>
    <p:sldId id="8697" r:id="rId24"/>
    <p:sldId id="8698" r:id="rId25"/>
    <p:sldId id="8699" r:id="rId26"/>
    <p:sldId id="8700" r:id="rId27"/>
    <p:sldId id="8650" r:id="rId28"/>
    <p:sldId id="8677" r:id="rId29"/>
    <p:sldId id="524" r:id="rId30"/>
    <p:sldId id="8675" r:id="rId31"/>
    <p:sldId id="8676" r:id="rId32"/>
    <p:sldId id="8678" r:id="rId33"/>
    <p:sldId id="497" r:id="rId34"/>
    <p:sldId id="8682" r:id="rId35"/>
    <p:sldId id="8683" r:id="rId36"/>
    <p:sldId id="8684" r:id="rId37"/>
    <p:sldId id="8685" r:id="rId38"/>
    <p:sldId id="8656" r:id="rId39"/>
    <p:sldId id="8680" r:id="rId40"/>
    <p:sldId id="8681" r:id="rId41"/>
    <p:sldId id="8686" r:id="rId42"/>
    <p:sldId id="8687" r:id="rId43"/>
    <p:sldId id="8688" r:id="rId44"/>
    <p:sldId id="8689" r:id="rId45"/>
    <p:sldId id="8639" r:id="rId46"/>
  </p:sldIdLst>
  <p:sldSz cx="12192000" cy="6858000"/>
  <p:notesSz cx="6858000" cy="9144000"/>
  <p:embeddedFontLst>
    <p:embeddedFont>
      <p:font typeface="方正粗黑宋简体" panose="02010600030101010101" charset="-122"/>
      <p:regular r:id="rId48"/>
    </p:embeddedFont>
    <p:embeddedFont>
      <p:font typeface="方正仿郭简体" panose="02010600030101010101" charset="-122"/>
      <p:regular r:id="rId49"/>
    </p:embeddedFont>
    <p:embeddedFont>
      <p:font typeface="方正魏碑简体" panose="02010600030101010101" charset="-122"/>
      <p:regular r:id="rId50"/>
    </p:embeddedFont>
    <p:embeddedFont>
      <p:font typeface="汉仪大宋简" panose="02010600030101010101" charset="-122"/>
      <p:regular r:id="rId51"/>
    </p:embeddedFont>
    <p:embeddedFont>
      <p:font typeface="华文新魏" panose="02010800040101010101" pitchFamily="2" charset="-122"/>
      <p:regular r:id="rId52"/>
    </p:embeddedFont>
    <p:embeddedFont>
      <p:font typeface="Arial Black" panose="020B0A04020102020204" pitchFamily="34" charset="0"/>
      <p:bold r:id="rId53"/>
      <p:italic r:id="rId54"/>
    </p:embeddedFont>
    <p:embeddedFont>
      <p:font typeface="Calibri" panose="020F0502020204030204" pitchFamily="34" charset="0"/>
      <p:regular r:id="rId55"/>
      <p:bold r:id="rId56"/>
      <p:italic r:id="rId57"/>
      <p:boldItalic r:id="rId58"/>
    </p:embeddedFont>
    <p:embeddedFont>
      <p:font typeface="Calibri Light" panose="020F0302020204030204" pitchFamily="34" charset="0"/>
      <p:regular r:id="rId59"/>
      <p:italic r:id="rId60"/>
    </p:embeddedFont>
    <p:embeddedFont>
      <p:font typeface="Cambria Math" panose="02040503050406030204" pitchFamily="18" charset="0"/>
      <p:regular r:id="rId61"/>
    </p:embeddedFont>
    <p:embeddedFont>
      <p:font typeface="Forte" panose="03060902040502070203" pitchFamily="66" charset="0"/>
      <p:regular r:id="rId62"/>
    </p:embeddedFont>
    <p:embeddedFont>
      <p:font typeface="Wingdings 2" panose="05020102010507070707" pitchFamily="18" charset="2"/>
      <p:regular r:id="rId63"/>
    </p:embeddedFont>
    <p:embeddedFont>
      <p:font typeface="等线" panose="02010600030101010101" pitchFamily="2" charset="-122"/>
      <p:regular r:id="rId64"/>
      <p:bold r:id="rId65"/>
    </p:embeddedFont>
    <p:embeddedFont>
      <p:font typeface="华文行楷" panose="02010800040101010101" pitchFamily="2" charset="-122"/>
      <p:regular r:id="rId66"/>
    </p:embeddedFont>
    <p:embeddedFont>
      <p:font typeface="华文中宋" panose="02010600040101010101" pitchFamily="2" charset="-122"/>
      <p:regular r:id="rId67"/>
    </p:embeddedFont>
    <p:embeddedFont>
      <p:font typeface="微软雅黑" panose="020B0503020204020204" pitchFamily="34" charset="-122"/>
      <p:regular r:id="rId68"/>
      <p:bold r:id="rId69"/>
    </p:embeddedFont>
    <p:embeddedFont>
      <p:font typeface="幼圆" panose="02010509060101010101" pitchFamily="49" charset="-122"/>
      <p:regular r:id="rId70"/>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E0C6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342" autoAdjust="0"/>
    <p:restoredTop sz="94660"/>
  </p:normalViewPr>
  <p:slideViewPr>
    <p:cSldViewPr snapToGrid="0" showGuides="1">
      <p:cViewPr varScale="1">
        <p:scale>
          <a:sx n="101" d="100"/>
          <a:sy n="101" d="100"/>
        </p:scale>
        <p:origin x="384" y="76"/>
      </p:cViewPr>
      <p:guideLst>
        <p:guide orient="horz" pos="2160"/>
        <p:guide pos="3840"/>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notesMaster" Target="notesMasters/notesMaster1.xml"/><Relationship Id="rId63" Type="http://schemas.openxmlformats.org/officeDocument/2006/relationships/font" Target="fonts/font16.fntdata"/><Relationship Id="rId68" Type="http://schemas.openxmlformats.org/officeDocument/2006/relationships/font" Target="fonts/font21.fntdata"/><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font" Target="fonts/font19.fntdata"/><Relationship Id="rId74"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font" Target="fonts/font14.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69" Type="http://schemas.openxmlformats.org/officeDocument/2006/relationships/font" Target="fonts/font22.fntdata"/><Relationship Id="rId8" Type="http://schemas.openxmlformats.org/officeDocument/2006/relationships/slide" Target="slides/slide4.xml"/><Relationship Id="rId51" Type="http://schemas.openxmlformats.org/officeDocument/2006/relationships/font" Target="fonts/font4.fntdata"/><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12.fntdata"/><Relationship Id="rId67" Type="http://schemas.openxmlformats.org/officeDocument/2006/relationships/font" Target="fonts/font20.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7.fntdata"/><Relationship Id="rId62" Type="http://schemas.openxmlformats.org/officeDocument/2006/relationships/font" Target="fonts/font15.fntdata"/><Relationship Id="rId70"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font" Target="fonts/font18.fntdata"/><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font" Target="fonts/font3.fntdata"/><Relationship Id="rId55" Type="http://schemas.openxmlformats.org/officeDocument/2006/relationships/font" Target="fonts/font8.fntdata"/><Relationship Id="rId7" Type="http://schemas.openxmlformats.org/officeDocument/2006/relationships/slide" Target="slides/slide3.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1DD24A-9777-449B-B22B-6B074D9D6091}" type="datetimeFigureOut">
              <a:rPr lang="zh-CN" altLang="en-US" smtClean="0"/>
              <a:t>2023/7/19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692D48-43FE-47C5-8392-AD06E752A0E2}" type="slidenum">
              <a:rPr lang="zh-CN" altLang="en-US" smtClean="0"/>
              <a:t>‹#›</a:t>
            </a:fld>
            <a:endParaRPr lang="zh-CN" altLang="en-US"/>
          </a:p>
        </p:txBody>
      </p:sp>
    </p:spTree>
    <p:extLst>
      <p:ext uri="{BB962C8B-B14F-4D97-AF65-F5344CB8AC3E}">
        <p14:creationId xmlns:p14="http://schemas.microsoft.com/office/powerpoint/2010/main" val="34382287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8721562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540044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92D02-78FD-4D6E-A2BA-EC43742AB4C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10637843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3134013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784684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939818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15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001647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159550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9514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7421969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516656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266700" algn="just"/>
            <a:r>
              <a:rPr lang="zh-CN" altLang="zh-CN" sz="1800" kern="100" dirty="0">
                <a:effectLst/>
                <a:ea typeface="宋体" panose="02010600030101010101" pitchFamily="2" charset="-122"/>
                <a:cs typeface="宋体" panose="02010600030101010101" pitchFamily="2" charset="-122"/>
              </a:rPr>
              <a:t>。</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60C4F3-C57F-442B-89FC-EAAD6856294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223838555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486894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421960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731653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67863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92D02-78FD-4D6E-A2BA-EC43742AB4C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36431659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832933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5628584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1102098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5799071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29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950883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92D02-78FD-4D6E-A2BA-EC43742AB4C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4798913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30</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49788618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31</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41071024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32</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6359650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33</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112076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34</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66496967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35</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141253756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36</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70967704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37</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88664022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7959873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1321228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04947219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50734882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37991235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4424844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B092D02-78FD-4D6E-A2BA-EC43742AB4CE}"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extLst>
      <p:ext uri="{BB962C8B-B14F-4D97-AF65-F5344CB8AC3E}">
        <p14:creationId xmlns:p14="http://schemas.microsoft.com/office/powerpoint/2010/main" val="11099771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3467933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85B8EC0-B28A-466A-A645-B06A56F901A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824453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kern="100" dirty="0">
                <a:effectLst/>
                <a:ea typeface="宋体" panose="02010600030101010101" pitchFamily="2" charset="-122"/>
                <a:cs typeface="宋体" panose="02010600030101010101" pitchFamily="2" charset="-122"/>
              </a:rPr>
              <a:t>实现以下研究成果：高信度听辨、声学参数量化研究成果、实时高效的还原算法与模型，人声、电子伪装的综述、论文两篇，搭建听辩程序、信号采集处理工具、面向普通用户的电子伪装还原程序及人声伪装语料库、</a:t>
            </a:r>
            <a:r>
              <a:rPr lang="zh-CN" altLang="zh-CN" sz="1800" kern="100" dirty="0">
                <a:effectLst/>
                <a:highlight>
                  <a:srgbClr val="FFFF00"/>
                </a:highlight>
                <a:ea typeface="宋体" panose="02010600030101010101" pitchFamily="2" charset="-122"/>
                <a:cs typeface="宋体" panose="02010600030101010101" pitchFamily="2" charset="-122"/>
              </a:rPr>
              <a:t>数据库</a:t>
            </a:r>
            <a:r>
              <a:rPr lang="zh-CN" altLang="zh-CN" sz="1800" kern="100" dirty="0">
                <a:effectLst/>
                <a:ea typeface="宋体" panose="02010600030101010101" pitchFamily="2" charset="-122"/>
                <a:cs typeface="宋体" panose="02010600030101010101" pitchFamily="2" charset="-122"/>
              </a:rPr>
              <a:t>。</a:t>
            </a:r>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8</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3090645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342900" rtl="0" eaLnBrk="1" fontAlgn="auto" latinLnBrk="0" hangingPunct="1">
              <a:lnSpc>
                <a:spcPct val="100000"/>
              </a:lnSpc>
              <a:spcBef>
                <a:spcPts val="0"/>
              </a:spcBef>
              <a:spcAft>
                <a:spcPts val="0"/>
              </a:spcAft>
              <a:buClrTx/>
              <a:buSzTx/>
              <a:buFontTx/>
              <a:buNone/>
              <a:tabLst/>
              <a:defRPr/>
            </a:pPr>
            <a:fld id="{D712715C-60D8-4442-95C1-470452B8606C}"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pPr marL="0" marR="0" lvl="0" indent="0" algn="r" defTabSz="342900" rtl="0" eaLnBrk="1" fontAlgn="auto" latinLnBrk="0" hangingPunct="1">
                <a:lnSpc>
                  <a:spcPct val="100000"/>
                </a:lnSpc>
                <a:spcBef>
                  <a:spcPts val="0"/>
                </a:spcBef>
                <a:spcAft>
                  <a:spcPts val="0"/>
                </a:spcAft>
                <a:buClrTx/>
                <a:buSzTx/>
                <a:buFontTx/>
                <a:buNone/>
                <a:tabLst/>
                <a:defRPr/>
              </a:pPr>
              <a:t>9</a:t>
            </a:fld>
            <a:endParaRPr kumimoji="1"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extLst>
      <p:ext uri="{BB962C8B-B14F-4D97-AF65-F5344CB8AC3E}">
        <p14:creationId xmlns:p14="http://schemas.microsoft.com/office/powerpoint/2010/main" val="29604360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7BB280E-1C23-4717-A9D5-6FAD72706D58}"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3" name="页脚占位符 2"/>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
        <p:nvSpPr>
          <p:cNvPr id="4" name="灯片编号占位符 3"/>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07CE2-AAC4-476D-A40D-1C7E73958447}"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94950665"/>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14B227AF-5C16-45F2-B681-55D162E2F1A7}" type="datetime1">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2023/7/19</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4" name="页脚占位符 3"/>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
        <p:nvSpPr>
          <p:cNvPr id="5" name="灯片编号占位符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Arial" panose="020B060402020202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Arial" panose="020B0604020202020204"/>
              <a:ea typeface="微软雅黑" panose="020B0503020204020204" charset="-122"/>
              <a:cs typeface="+mn-cs"/>
            </a:endParaRPr>
          </a:p>
        </p:txBody>
      </p:sp>
    </p:spTree>
    <p:extLst>
      <p:ext uri="{BB962C8B-B14F-4D97-AF65-F5344CB8AC3E}">
        <p14:creationId xmlns:p14="http://schemas.microsoft.com/office/powerpoint/2010/main" val="42144146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2023/7/19</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Tree>
    <p:extLst>
      <p:ext uri="{BB962C8B-B14F-4D97-AF65-F5344CB8AC3E}">
        <p14:creationId xmlns:p14="http://schemas.microsoft.com/office/powerpoint/2010/main" val="489331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57BB280E-1C23-4717-A9D5-6FAD72706D58}"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2023/7/19</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5" name="页脚占位符 4"/>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
        <p:nvSpPr>
          <p:cNvPr id="6" name="灯片编号占位符 5"/>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007CE2-AAC4-476D-A40D-1C7E73958447}" type="slidenum">
              <a:rPr kumimoji="0" lang="zh-CN" altLang="en-US" sz="1200" b="0" i="0" u="none" strike="noStrike" kern="1200" cap="none" spc="0" normalizeH="0" baseline="0" noProof="0" smtClean="0">
                <a:ln>
                  <a:noFill/>
                </a:ln>
                <a:solidFill>
                  <a:prstClr val="black">
                    <a:tint val="75000"/>
                  </a:prstClr>
                </a:solidFill>
                <a:effectLst/>
                <a:uLnTx/>
                <a:uFillTx/>
                <a:latin typeface="Calibri"/>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a:ea typeface="微软雅黑" panose="020B0503020204020204" pitchFamily="34" charset="-122"/>
              <a:cs typeface="+mn-cs"/>
            </a:endParaRPr>
          </a:p>
        </p:txBody>
      </p:sp>
    </p:spTree>
    <p:extLst>
      <p:ext uri="{BB962C8B-B14F-4D97-AF65-F5344CB8AC3E}">
        <p14:creationId xmlns:p14="http://schemas.microsoft.com/office/powerpoint/2010/main" val="2282725039"/>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cSld name="1_空白">
    <p:bg>
      <p:bgPr>
        <a:solidFill>
          <a:schemeClr val="bg1">
            <a:lumMod val="95000"/>
          </a:schemeClr>
        </a:solidFill>
        <a:effectLst/>
      </p:bgPr>
    </p:bg>
    <p:spTree>
      <p:nvGrpSpPr>
        <p:cNvPr id="1" name=""/>
        <p:cNvGrpSpPr/>
        <p:nvPr/>
      </p:nvGrpSpPr>
      <p:grpSpPr>
        <a:xfrm>
          <a:off x="0" y="0"/>
          <a:ext cx="0" cy="0"/>
          <a:chOff x="0" y="0"/>
          <a:chExt cx="0" cy="0"/>
        </a:xfrm>
      </p:grpSpPr>
      <p:sp>
        <p:nvSpPr>
          <p:cNvPr id="2" name="矩形 1"/>
          <p:cNvSpPr/>
          <p:nvPr userDrawn="1"/>
        </p:nvSpPr>
        <p:spPr>
          <a:xfrm>
            <a:off x="10849147" y="6382534"/>
            <a:ext cx="1093711" cy="369332"/>
          </a:xfrm>
          <a:prstGeom prst="rect">
            <a:avLst/>
          </a:prstGeom>
        </p:spPr>
        <p:txBody>
          <a:bodyPr lIns="91440" tIns="45720" rIns="91440" bIns="4572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rPr>
              <a:t>第 </a:t>
            </a:r>
            <a:fld id="{2EEF1883-7A0E-4F66-9932-E581691AD397}" type="slidenum">
              <a:rPr kumimoji="0" lang="zh-CN" altLang="en-US" sz="1600" b="0" i="0" u="none" strike="noStrike" kern="1200" cap="none" spc="0" normalizeH="0" baseline="0" noProof="0">
                <a:ln>
                  <a:noFill/>
                </a:ln>
                <a:solidFill>
                  <a:prstClr val="black">
                    <a:lumMod val="65000"/>
                    <a:lumOff val="35000"/>
                  </a:prstClr>
                </a:solidFill>
                <a:effectLst/>
                <a:uLnTx/>
                <a:uFillTx/>
                <a:latin typeface="Arial" panose="020B0604020202020204"/>
                <a:ea typeface="微软雅黑" panose="020B0503020204020204" charset="-122"/>
                <a:cs typeface="+mn-cs"/>
              </a:rPr>
              <a:pPr marL="0" marR="0" lvl="0" indent="0" algn="ctr" defTabSz="914400" rtl="0" eaLnBrk="1" fontAlgn="auto" latinLnBrk="0" hangingPunct="1">
                <a:lnSpc>
                  <a:spcPct val="100000"/>
                </a:lnSpc>
                <a:spcBef>
                  <a:spcPts val="0"/>
                </a:spcBef>
                <a:spcAft>
                  <a:spcPts val="0"/>
                </a:spcAft>
                <a:buClrTx/>
                <a:buSzTx/>
                <a:buFontTx/>
                <a:buNone/>
                <a:tabLst/>
                <a:defRPr/>
              </a:pPr>
              <a:t>‹#›</a:t>
            </a:fld>
            <a:r>
              <a:rPr kumimoji="0" lang="zh-CN" altLang="en-US" sz="1600" b="0" i="0" u="none" strike="noStrike" kern="1200" cap="none" spc="0" normalizeH="0" baseline="0" noProof="0" dirty="0">
                <a:ln>
                  <a:noFill/>
                </a:ln>
                <a:solidFill>
                  <a:prstClr val="black">
                    <a:lumMod val="65000"/>
                    <a:lumOff val="35000"/>
                  </a:prstClr>
                </a:solidFill>
                <a:effectLst/>
                <a:uLnTx/>
                <a:uFillTx/>
                <a:latin typeface="Arial" panose="020B0604020202020204"/>
                <a:ea typeface="微软雅黑" panose="020B0503020204020204" charset="-122"/>
                <a:cs typeface="+mn-cs"/>
              </a:rPr>
              <a:t>  </a:t>
            </a:r>
            <a:r>
              <a:rPr kumimoji="0" lang="zh-CN" altLang="en-US" sz="1600" b="0" i="0" u="none" strike="noStrike" kern="1200" cap="none" spc="0" normalizeH="0" baseline="0" noProof="0" dirty="0">
                <a:ln>
                  <a:noFill/>
                </a:ln>
                <a:solidFill>
                  <a:prstClr val="black">
                    <a:lumMod val="65000"/>
                    <a:lumOff val="35000"/>
                  </a:prstClr>
                </a:solidFill>
                <a:effectLst/>
                <a:uLnTx/>
                <a:uFillTx/>
                <a:latin typeface="微软雅黑" panose="020B0503020204020204" charset="-122"/>
                <a:ea typeface="微软雅黑" panose="020B0503020204020204" charset="-122"/>
                <a:cs typeface="+mn-cs"/>
              </a:rPr>
              <a:t>页</a:t>
            </a:r>
          </a:p>
        </p:txBody>
      </p:sp>
    </p:spTree>
    <p:extLst>
      <p:ext uri="{BB962C8B-B14F-4D97-AF65-F5344CB8AC3E}">
        <p14:creationId xmlns:p14="http://schemas.microsoft.com/office/powerpoint/2010/main" val="279749171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两栏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D997B5FA-0921-464F-AAE1-844C04324D75}" type="datetimeFigureOut">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l" defTabSz="914400" rtl="0" eaLnBrk="1" fontAlgn="auto" latinLnBrk="0" hangingPunct="1">
                <a:lnSpc>
                  <a:spcPct val="100000"/>
                </a:lnSpc>
                <a:spcBef>
                  <a:spcPts val="0"/>
                </a:spcBef>
                <a:spcAft>
                  <a:spcPts val="0"/>
                </a:spcAft>
                <a:buClrTx/>
                <a:buSzTx/>
                <a:buFontTx/>
                <a:buNone/>
                <a:tabLst/>
                <a:defRPr/>
              </a:pPr>
              <a:t>2023/7/19</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6" name="页脚占位符 5"/>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
        <p:nvSpPr>
          <p:cNvPr id="7" name="灯片编号占位符 6"/>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65CE74E-AB26-4998-AD42-012C4C1AD076}" type="slidenum">
              <a:rPr kumimoji="0" lang="zh-CN" altLang="en-US" sz="1200" b="0" i="0" u="none" strike="noStrike" kern="1200" cap="none" spc="0" normalizeH="0" baseline="0" noProof="0" smtClean="0">
                <a:ln>
                  <a:noFill/>
                </a:ln>
                <a:solidFill>
                  <a:prstClr val="black">
                    <a:tint val="75000"/>
                  </a:prstClr>
                </a:solidFill>
                <a:effectLst/>
                <a:uLnTx/>
                <a:uFillTx/>
                <a:latin typeface="Calibri" panose="020F0502020204030204"/>
                <a:ea typeface="微软雅黑" panose="020B050302020402020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zh-CN" altLang="en-US" sz="1200" b="0" i="0" u="none" strike="noStrike" kern="1200" cap="none" spc="0" normalizeH="0" baseline="0" noProof="0">
              <a:ln>
                <a:noFill/>
              </a:ln>
              <a:solidFill>
                <a:prstClr val="black">
                  <a:tint val="75000"/>
                </a:prstClr>
              </a:solidFill>
              <a:effectLst/>
              <a:uLnTx/>
              <a:uFillTx/>
              <a:latin typeface="Calibri" panose="020F0502020204030204"/>
              <a:ea typeface="微软雅黑" panose="020B0503020204020204" charset="-122"/>
              <a:cs typeface="+mn-cs"/>
            </a:endParaRPr>
          </a:p>
        </p:txBody>
      </p:sp>
    </p:spTree>
    <p:extLst>
      <p:ext uri="{BB962C8B-B14F-4D97-AF65-F5344CB8AC3E}">
        <p14:creationId xmlns:p14="http://schemas.microsoft.com/office/powerpoint/2010/main" val="239017042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4.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
            <a:alphaModFix amt="48000"/>
          </a:blip>
          <a:srcRect/>
          <a:tile tx="0" ty="0" sx="100000" sy="100000" flip="none" algn="tl"/>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7BB280E-1C23-4717-A9D5-6FAD72706D58}" type="datetimeFigureOut">
              <a:rPr lang="zh-CN" altLang="en-US" smtClean="0"/>
              <a:t>2023/7/19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F007CE2-AAC4-476D-A40D-1C7E73958447}" type="slidenum">
              <a:rPr lang="zh-CN" altLang="en-US" smtClean="0"/>
              <a:t>‹#›</a:t>
            </a:fld>
            <a:endParaRPr lang="zh-CN" altLang="en-US"/>
          </a:p>
        </p:txBody>
      </p:sp>
    </p:spTree>
    <p:extLst>
      <p:ext uri="{BB962C8B-B14F-4D97-AF65-F5344CB8AC3E}">
        <p14:creationId xmlns:p14="http://schemas.microsoft.com/office/powerpoint/2010/main" val="1620588062"/>
      </p:ext>
    </p:extLst>
  </p:cSld>
  <p:clrMap bg1="lt1" tx1="dk1" bg2="lt2" tx2="dk2" accent1="accent1" accent2="accent2" accent3="accent3" accent4="accent4" accent5="accent5" accent6="accent6" hlink="hlink" folHlink="folHlink"/>
  <p:sldLayoutIdLst>
    <p:sldLayoutId id="2147483661" r:id="rId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6037525-3870-4886-83AE-8A5D79C58246}" type="datetime1">
              <a:rPr lang="zh-CN" altLang="en-US" smtClean="0"/>
              <a:t>2023/7/19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93199324"/>
      </p:ext>
    </p:extLst>
  </p:cSld>
  <p:clrMap bg1="lt1" tx1="dk1" bg2="lt2" tx2="dk2" accent1="accent1" accent2="accent2" accent3="accent3" accent4="accent4" accent5="accent5" accent6="accent6" hlink="hlink" folHlink="folHlink"/>
  <p:sldLayoutIdLst>
    <p:sldLayoutId id="2147483663" r:id="rId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2023/7/19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952089195"/>
      </p:ext>
    </p:extLst>
  </p:cSld>
  <p:clrMap bg1="lt1" tx1="dk1" bg2="lt2" tx2="dk2" accent1="accent1" accent2="accent2" accent3="accent3" accent4="accent4" accent5="accent5" accent6="accent6" hlink="hlink" folHlink="folHlink"/>
  <p:sldLayoutIdLst>
    <p:sldLayoutId id="2147483665" r:id="rId1"/>
    <p:sldLayoutId id="214748366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38952065"/>
      </p:ext>
    </p:extLst>
  </p:cSld>
  <p:clrMap bg1="lt1" tx1="dk1" bg2="lt2" tx2="dk2" accent1="accent1" accent2="accent2" accent3="accent3" accent4="accent4" accent5="accent5" accent6="accent6" hlink="hlink" folHlink="folHlink"/>
  <p:sldLayoutIdLst>
    <p:sldLayoutId id="2147483667" r:id="rId1"/>
    <p:sldLayoutId id="2147483669" r:id="rId2"/>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hf hdr="0" dt="0"/>
  <p:txStyles>
    <p:titleStyle>
      <a:lvl1pPr algn="l" defTabSz="914400" rtl="0" eaLnBrk="1" latinLnBrk="0" hangingPunct="1">
        <a:lnSpc>
          <a:spcPct val="90000"/>
        </a:lnSpc>
        <a:spcBef>
          <a:spcPct val="0"/>
        </a:spcBef>
        <a:buNone/>
        <a:defRPr sz="3200" b="1" i="0" kern="1200" baseline="0">
          <a:solidFill>
            <a:srgbClr val="071F65"/>
          </a:solidFill>
          <a:effectLst/>
          <a:latin typeface="Arial Black" panose="020B0A04020102020204" pitchFamily="34" charset="0"/>
          <a:ea typeface="微软雅黑" panose="020B0503020204020204" charset="-122"/>
          <a:cs typeface="+mj-cs"/>
        </a:defRPr>
      </a:lvl1pPr>
    </p:titleStyle>
    <p:bodyStyle>
      <a:lvl1pPr marL="356870" indent="-356870" algn="just" defTabSz="914400" rtl="0" eaLnBrk="1" latinLnBrk="0" hangingPunct="1">
        <a:lnSpc>
          <a:spcPct val="110000"/>
        </a:lnSpc>
        <a:spcBef>
          <a:spcPts val="1800"/>
        </a:spcBef>
        <a:spcAft>
          <a:spcPts val="0"/>
        </a:spcAft>
        <a:buClr>
          <a:schemeClr val="accent2">
            <a:lumMod val="75000"/>
          </a:schemeClr>
        </a:buClr>
        <a:buSzPct val="70000"/>
        <a:buFont typeface="Wingdings 2" panose="05020102010507070707" pitchFamily="18" charset="2"/>
        <a:buChar char=""/>
        <a:defRPr sz="2000" kern="1200" baseline="0">
          <a:solidFill>
            <a:srgbClr val="071F65"/>
          </a:solidFill>
          <a:latin typeface="Arial" panose="020B0604020202020204" pitchFamily="34" charset="0"/>
          <a:ea typeface="微软雅黑" panose="020B0503020204020204" charset="-122"/>
          <a:cs typeface="+mn-cs"/>
        </a:defRPr>
      </a:lvl1pPr>
      <a:lvl2pPr marL="356870" indent="-356870" algn="just" defTabSz="914400" rtl="0" eaLnBrk="1" latinLnBrk="0" hangingPunct="1">
        <a:lnSpc>
          <a:spcPct val="130000"/>
        </a:lnSpc>
        <a:spcBef>
          <a:spcPts val="0"/>
        </a:spcBef>
        <a:spcAft>
          <a:spcPts val="600"/>
        </a:spcAft>
        <a:buClr>
          <a:schemeClr val="accent2">
            <a:lumMod val="60000"/>
            <a:lumOff val="40000"/>
          </a:schemeClr>
        </a:buClr>
        <a:buFont typeface="幼圆" panose="02010509060101010101" pitchFamily="49" charset="-122"/>
        <a:buChar char=" "/>
        <a:defRPr sz="1600" kern="1200" baseline="0">
          <a:solidFill>
            <a:srgbClr val="071F65"/>
          </a:solidFill>
          <a:latin typeface="幼圆" panose="02010509060101010101" pitchFamily="49" charset="-122"/>
          <a:ea typeface="幼圆" panose="02010509060101010101" pitchFamily="49"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65"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1600" algn="l" defTabSz="914400" rtl="0" eaLnBrk="1" latinLnBrk="0" hangingPunct="1">
        <a:defRPr sz="1865" kern="1200">
          <a:solidFill>
            <a:schemeClr val="tx1"/>
          </a:solidFill>
          <a:latin typeface="+mn-lt"/>
          <a:ea typeface="+mn-ea"/>
          <a:cs typeface="+mn-cs"/>
        </a:defRPr>
      </a:lvl4pPr>
      <a:lvl5pPr marL="1828800" algn="l" defTabSz="914400" rtl="0" eaLnBrk="1" latinLnBrk="0" hangingPunct="1">
        <a:defRPr sz="1865" kern="1200">
          <a:solidFill>
            <a:schemeClr val="tx1"/>
          </a:solidFill>
          <a:latin typeface="+mn-lt"/>
          <a:ea typeface="+mn-ea"/>
          <a:cs typeface="+mn-cs"/>
        </a:defRPr>
      </a:lvl5pPr>
      <a:lvl6pPr marL="2286000" algn="l" defTabSz="914400" rtl="0" eaLnBrk="1" latinLnBrk="0" hangingPunct="1">
        <a:defRPr sz="1865" kern="1200">
          <a:solidFill>
            <a:schemeClr val="tx1"/>
          </a:solidFill>
          <a:latin typeface="+mn-lt"/>
          <a:ea typeface="+mn-ea"/>
          <a:cs typeface="+mn-cs"/>
        </a:defRPr>
      </a:lvl6pPr>
      <a:lvl7pPr marL="2743200" algn="l" defTabSz="914400" rtl="0" eaLnBrk="1" latinLnBrk="0" hangingPunct="1">
        <a:defRPr sz="1865" kern="1200">
          <a:solidFill>
            <a:schemeClr val="tx1"/>
          </a:solidFill>
          <a:latin typeface="+mn-lt"/>
          <a:ea typeface="+mn-ea"/>
          <a:cs typeface="+mn-cs"/>
        </a:defRPr>
      </a:lvl7pPr>
      <a:lvl8pPr marL="3200400" algn="l" defTabSz="914400" rtl="0" eaLnBrk="1" latinLnBrk="0" hangingPunct="1">
        <a:defRPr sz="1865" kern="1200">
          <a:solidFill>
            <a:schemeClr val="tx1"/>
          </a:solidFill>
          <a:latin typeface="+mn-lt"/>
          <a:ea typeface="+mn-ea"/>
          <a:cs typeface="+mn-cs"/>
        </a:defRPr>
      </a:lvl8pPr>
      <a:lvl9pPr marL="3657600" algn="l" defTabSz="914400" rtl="0" eaLnBrk="1" latinLnBrk="0" hangingPunct="1">
        <a:defRPr sz="186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7.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11.xml"/><Relationship Id="rId7" Type="http://schemas.openxmlformats.org/officeDocument/2006/relationships/image" Target="../media/image16.svg"/><Relationship Id="rId2" Type="http://schemas.openxmlformats.org/officeDocument/2006/relationships/slideLayout" Target="../slideLayouts/slideLayout3.xml"/><Relationship Id="rId1" Type="http://schemas.openxmlformats.org/officeDocument/2006/relationships/tags" Target="../tags/tag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32.png"/><Relationship Id="rId4" Type="http://schemas.openxmlformats.org/officeDocument/2006/relationships/image" Target="../media/image17.jpeg"/><Relationship Id="rId9" Type="http://schemas.openxmlformats.org/officeDocument/2006/relationships/image" Target="../media/image31.png"/></Relationships>
</file>

<file path=ppt/slides/_rels/slide1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33.png"/></Relationships>
</file>

<file path=ppt/slides/_rels/slide1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39.png"/><Relationship Id="rId4" Type="http://schemas.openxmlformats.org/officeDocument/2006/relationships/image" Target="../media/image24.jpeg"/><Relationship Id="rId9" Type="http://schemas.openxmlformats.org/officeDocument/2006/relationships/image" Target="../media/image38.png"/></Relationships>
</file>

<file path=ppt/slides/_rels/slide1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40.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4.jpe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24.jpeg"/></Relationships>
</file>

<file path=ppt/slides/_rels/slide22.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43.png"/><Relationship Id="rId4" Type="http://schemas.openxmlformats.org/officeDocument/2006/relationships/image" Target="../media/image17.jpeg"/><Relationship Id="rId9" Type="http://schemas.openxmlformats.org/officeDocument/2006/relationships/image" Target="../media/image42.png"/></Relationships>
</file>

<file path=ppt/slides/_rels/slide23.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10" Type="http://schemas.openxmlformats.org/officeDocument/2006/relationships/image" Target="../media/image45.png"/><Relationship Id="rId4" Type="http://schemas.openxmlformats.org/officeDocument/2006/relationships/image" Target="../media/image17.jpe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7" Type="http://schemas.openxmlformats.org/officeDocument/2006/relationships/image" Target="../media/image7.png"/><Relationship Id="rId2" Type="http://schemas.openxmlformats.org/officeDocument/2006/relationships/slideLayout" Target="../slideLayouts/slideLayout3.xml"/><Relationship Id="rId1" Type="http://schemas.openxmlformats.org/officeDocument/2006/relationships/tags" Target="../tags/tag4.xml"/><Relationship Id="rId6" Type="http://schemas.openxmlformats.org/officeDocument/2006/relationships/image" Target="../media/image26.png"/><Relationship Id="rId5" Type="http://schemas.openxmlformats.org/officeDocument/2006/relationships/image" Target="../media/image14.png"/><Relationship Id="rId4" Type="http://schemas.openxmlformats.org/officeDocument/2006/relationships/image" Target="../media/image13.jpeg"/></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5.xml"/><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23.png"/><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30.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7.xml"/><Relationship Id="rId1" Type="http://schemas.openxmlformats.org/officeDocument/2006/relationships/slideLayout" Target="../slideLayouts/slideLayout5.xml"/><Relationship Id="rId6" Type="http://schemas.openxmlformats.org/officeDocument/2006/relationships/image" Target="../media/image35.png"/><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29.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49.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16.svg"/><Relationship Id="rId2" Type="http://schemas.openxmlformats.org/officeDocument/2006/relationships/slideLayout" Target="../slideLayouts/slideLayout3.xml"/><Relationship Id="rId1" Type="http://schemas.openxmlformats.org/officeDocument/2006/relationships/tags" Target="../tags/tag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30.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55.png"/><Relationship Id="rId5" Type="http://schemas.openxmlformats.org/officeDocument/2006/relationships/image" Target="../media/image23.png"/><Relationship Id="rId4" Type="http://schemas.openxmlformats.org/officeDocument/2006/relationships/image" Target="../media/image22.png"/></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1.xml"/><Relationship Id="rId1" Type="http://schemas.openxmlformats.org/officeDocument/2006/relationships/slideLayout" Target="../slideLayouts/slideLayout5.xml"/><Relationship Id="rId6" Type="http://schemas.openxmlformats.org/officeDocument/2006/relationships/image" Target="../media/image51.png"/><Relationship Id="rId5" Type="http://schemas.openxmlformats.org/officeDocument/2006/relationships/image" Target="../media/image23.png"/><Relationship Id="rId4" Type="http://schemas.openxmlformats.org/officeDocument/2006/relationships/image" Target="../media/image22.png"/></Relationships>
</file>

<file path=ppt/slides/_rels/slide3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53.png"/><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5.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62.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s>
</file>

<file path=ppt/slides/_rels/slide39.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s>
</file>

<file path=ppt/slides/_rels/slide40.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48.png"/></Relationships>
</file>

<file path=ppt/slides/_rels/slide41.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3.jpeg"/><Relationship Id="rId7"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jpeg"/><Relationship Id="rId9" Type="http://schemas.openxmlformats.org/officeDocument/2006/relationships/image" Target="../media/image50.png"/></Relationships>
</file>

<file path=ppt/slides/_rels/slide42.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2.xml"/><Relationship Id="rId1" Type="http://schemas.openxmlformats.org/officeDocument/2006/relationships/slideLayout" Target="../slideLayouts/slideLayout4.xml"/><Relationship Id="rId5" Type="http://schemas.openxmlformats.org/officeDocument/2006/relationships/image" Target="../media/image7.png"/><Relationship Id="rId4" Type="http://schemas.openxmlformats.org/officeDocument/2006/relationships/image" Target="../media/image56.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5.xml"/><Relationship Id="rId7" Type="http://schemas.openxmlformats.org/officeDocument/2006/relationships/image" Target="../media/image16.svg"/><Relationship Id="rId2" Type="http://schemas.openxmlformats.org/officeDocument/2006/relationships/slideLayout" Target="../slideLayouts/slideLayout3.xml"/><Relationship Id="rId1" Type="http://schemas.openxmlformats.org/officeDocument/2006/relationships/tags" Target="../tags/tag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eg"/></Relationships>
</file>

<file path=ppt/slides/_rels/slide6.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jpeg"/><Relationship Id="rId7" Type="http://schemas.openxmlformats.org/officeDocument/2006/relationships/image" Target="../media/image19.sv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20.png"/><Relationship Id="rId4" Type="http://schemas.openxmlformats.org/officeDocument/2006/relationships/image" Target="../media/image17.jpeg"/><Relationship Id="rId9" Type="http://schemas.openxmlformats.org/officeDocument/2006/relationships/image" Target="../media/image20.svg"/></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3.jpeg"/><Relationship Id="rId7" Type="http://schemas.openxmlformats.org/officeDocument/2006/relationships/image" Target="../media/image19.sv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21.png"/><Relationship Id="rId4" Type="http://schemas.openxmlformats.org/officeDocument/2006/relationships/image" Target="../media/image17.jpeg"/><Relationship Id="rId9"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527823" y="-62582"/>
            <a:ext cx="12883376" cy="6971408"/>
            <a:chOff x="-527823" y="-62582"/>
            <a:chExt cx="12883376" cy="6971408"/>
          </a:xfrm>
        </p:grpSpPr>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074" y="50826"/>
              <a:ext cx="6955390" cy="6858000"/>
            </a:xfrm>
            <a:prstGeom prst="rect">
              <a:avLst/>
            </a:prstGeom>
          </p:spPr>
        </p:pic>
        <p:sp>
          <p:nvSpPr>
            <p:cNvPr id="22" name="矩形 21"/>
            <p:cNvSpPr/>
            <p:nvPr/>
          </p:nvSpPr>
          <p:spPr>
            <a:xfrm>
              <a:off x="2059461" y="3802282"/>
              <a:ext cx="6526345" cy="399276"/>
            </a:xfrm>
            <a:prstGeom prst="rect">
              <a:avLst/>
            </a:prstGeom>
          </p:spPr>
          <p:txBody>
            <a:bodyPr wrap="square" lIns="91440" tIns="45720" rIns="91440" bIns="45720">
              <a:spAutoFit/>
            </a:bodyPr>
            <a:lstStyle/>
            <a:p>
              <a:pPr marL="0" marR="0" lvl="0" indent="0" algn="l" defTabSz="457200" rtl="0" eaLnBrk="1" fontAlgn="auto" latinLnBrk="0" hangingPunct="1">
                <a:lnSpc>
                  <a:spcPts val="2600"/>
                </a:lnSpc>
                <a:spcBef>
                  <a:spcPts val="0"/>
                </a:spcBef>
                <a:spcAft>
                  <a:spcPts val="0"/>
                </a:spcAft>
                <a:buClrTx/>
                <a:buSzTx/>
                <a:buFontTx/>
                <a:buNone/>
                <a:tabLst/>
                <a:defRPr/>
              </a:pPr>
              <a:r>
                <a:rPr kumimoji="1" lang="zh-CN" altLang="en-US" sz="1865" b="1" i="0" u="none" strike="noStrike" kern="1200" cap="none" spc="0" normalizeH="0" baseline="0" noProof="0" dirty="0">
                  <a:ln>
                    <a:noFill/>
                  </a:ln>
                  <a:solidFill>
                    <a:srgbClr val="6B0261"/>
                  </a:solidFill>
                  <a:effectLst/>
                  <a:uLnTx/>
                  <a:uFillTx/>
                  <a:latin typeface="微软雅黑" panose="020B0503020204020204" charset="-122"/>
                  <a:ea typeface="微软雅黑" panose="020B0503020204020204" charset="-122"/>
                  <a:cs typeface="微软雅黑" panose="020B0503020204020204" charset="-122"/>
                </a:rPr>
                <a:t>小组成员：朱子轩 刘修铭 梁晓储 陈佳卉</a:t>
              </a:r>
              <a:endParaRPr kumimoji="1" lang="en-US" altLang="zh-CN" sz="1865" b="1" i="0" u="none" strike="noStrike" kern="1200" cap="none" spc="0" normalizeH="0" baseline="0" noProof="0" dirty="0">
                <a:ln>
                  <a:noFill/>
                </a:ln>
                <a:solidFill>
                  <a:srgbClr val="6B0261"/>
                </a:solidFill>
                <a:effectLst/>
                <a:uLnTx/>
                <a:uFillTx/>
                <a:latin typeface="微软雅黑" panose="020B0503020204020204" charset="-122"/>
                <a:ea typeface="微软雅黑" panose="020B0503020204020204" charset="-122"/>
                <a:cs typeface="微软雅黑" panose="020B0503020204020204" charset="-122"/>
              </a:endParaRPr>
            </a:p>
          </p:txBody>
        </p:sp>
        <p:sp>
          <p:nvSpPr>
            <p:cNvPr id="23" name="矩形 22"/>
            <p:cNvSpPr/>
            <p:nvPr/>
          </p:nvSpPr>
          <p:spPr>
            <a:xfrm>
              <a:off x="1985121" y="2135290"/>
              <a:ext cx="10370432" cy="1110497"/>
            </a:xfrm>
            <a:prstGeom prst="rect">
              <a:avLst/>
            </a:prstGeom>
          </p:spPr>
          <p:txBody>
            <a:bodyPr wrap="square" lIns="91440" tIns="45720" rIns="91440" bIns="45720">
              <a:spAutoFit/>
            </a:bodyPr>
            <a:lstStyle/>
            <a:p>
              <a:pPr marL="0" marR="0" lvl="0" indent="0" algn="l" defTabSz="457200" rtl="0" eaLnBrk="1" fontAlgn="auto" latinLnBrk="0" hangingPunct="1">
                <a:lnSpc>
                  <a:spcPct val="150000"/>
                </a:lnSpc>
                <a:spcBef>
                  <a:spcPts val="0"/>
                </a:spcBef>
                <a:spcAft>
                  <a:spcPts val="0"/>
                </a:spcAft>
                <a:buClrTx/>
                <a:buSzTx/>
                <a:buFontTx/>
                <a:buNone/>
                <a:tabLst/>
                <a:defRPr/>
              </a:pPr>
              <a:r>
                <a:rPr lang="zh-CN" altLang="en-US" sz="5000" b="1" dirty="0">
                  <a:solidFill>
                    <a:srgbClr val="6B0261"/>
                  </a:solidFill>
                  <a:latin typeface="微软雅黑" panose="020B0503020204020204" charset="-122"/>
                  <a:ea typeface="微软雅黑" panose="020B0503020204020204" charset="-122"/>
                </a:rPr>
                <a:t>基于</a:t>
              </a:r>
              <a:r>
                <a:rPr lang="en-US" altLang="zh-CN" sz="5000" b="1" dirty="0">
                  <a:solidFill>
                    <a:srgbClr val="6B0261"/>
                  </a:solidFill>
                  <a:latin typeface="微软雅黑" panose="020B0503020204020204" charset="-122"/>
                  <a:ea typeface="微软雅黑" panose="020B0503020204020204" charset="-122"/>
                </a:rPr>
                <a:t>Neo4j</a:t>
              </a:r>
              <a:r>
                <a:rPr lang="zh-CN" altLang="en-US" sz="5000" b="1" dirty="0">
                  <a:solidFill>
                    <a:srgbClr val="6B0261"/>
                  </a:solidFill>
                  <a:latin typeface="微软雅黑" panose="020B0503020204020204" charset="-122"/>
                  <a:ea typeface="微软雅黑" panose="020B0503020204020204" charset="-122"/>
                </a:rPr>
                <a:t>的</a:t>
              </a:r>
              <a:r>
                <a:rPr lang="en-US" altLang="zh-CN" sz="5000" b="1" dirty="0">
                  <a:solidFill>
                    <a:srgbClr val="6B0261"/>
                  </a:solidFill>
                  <a:latin typeface="微软雅黑" panose="020B0503020204020204" charset="-122"/>
                  <a:ea typeface="微软雅黑" panose="020B0503020204020204" charset="-122"/>
                </a:rPr>
                <a:t>Python</a:t>
              </a:r>
              <a:r>
                <a:rPr lang="zh-CN" altLang="en-US" sz="5000" b="1" dirty="0">
                  <a:solidFill>
                    <a:srgbClr val="6B0261"/>
                  </a:solidFill>
                  <a:latin typeface="微软雅黑" panose="020B0503020204020204" charset="-122"/>
                  <a:ea typeface="微软雅黑" panose="020B0503020204020204" charset="-122"/>
                </a:rPr>
                <a:t>代码提示</a:t>
              </a:r>
              <a:endParaRPr kumimoji="0" lang="zh-CN" altLang="en-US" sz="5000" b="1" i="0" u="none" strike="noStrike" kern="1200" cap="none" spc="0" normalizeH="0" baseline="0" noProof="0" dirty="0">
                <a:ln>
                  <a:noFill/>
                </a:ln>
                <a:solidFill>
                  <a:srgbClr val="6B0261"/>
                </a:solidFill>
                <a:effectLst/>
                <a:uLnTx/>
                <a:uFillTx/>
                <a:latin typeface="微软雅黑" panose="020B0503020204020204" charset="-122"/>
                <a:ea typeface="微软雅黑" panose="020B0503020204020204" charset="-122"/>
              </a:endParaRPr>
            </a:p>
          </p:txBody>
        </p:sp>
        <p:cxnSp>
          <p:nvCxnSpPr>
            <p:cNvPr id="24" name="直接连接符 23"/>
            <p:cNvCxnSpPr/>
            <p:nvPr/>
          </p:nvCxnSpPr>
          <p:spPr>
            <a:xfrm>
              <a:off x="2059461" y="3430718"/>
              <a:ext cx="771175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 name="Freeform 5"/>
            <p:cNvSpPr>
              <a:spLocks noEditPoints="1"/>
            </p:cNvSpPr>
            <p:nvPr/>
          </p:nvSpPr>
          <p:spPr bwMode="auto">
            <a:xfrm>
              <a:off x="-527823" y="1552169"/>
              <a:ext cx="2387969" cy="3826419"/>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6B0261"/>
            </a:solidFill>
            <a:ln w="5" cap="flat">
              <a:solidFill>
                <a:srgbClr val="6B0261"/>
              </a:solidFill>
              <a:prstDash val="solid"/>
              <a:miter lim="800000"/>
            </a:ln>
          </p:spPr>
          <p:txBody>
            <a:bodyPr vert="horz" wrap="square" lIns="121920" tIns="60960" rIns="121920" bIns="6096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5" name="Freeform 6"/>
            <p:cNvSpPr>
              <a:spLocks noEditPoints="1"/>
            </p:cNvSpPr>
            <p:nvPr/>
          </p:nvSpPr>
          <p:spPr bwMode="auto">
            <a:xfrm>
              <a:off x="1768736" y="2937549"/>
              <a:ext cx="182819" cy="2259004"/>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6B0261"/>
            </a:solidFill>
            <a:ln>
              <a:solidFill>
                <a:srgbClr val="6B0261"/>
              </a:solidFill>
            </a:ln>
          </p:spPr>
          <p:txBody>
            <a:bodyPr vert="horz" wrap="square" lIns="121920" tIns="60960" rIns="121920" bIns="60960" numCol="1" anchor="t" anchorCtr="0" compatLnSpc="1"/>
            <a:lstStyle/>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zh-CN" altLang="en-US" sz="1865"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grpSp>
          <p:nvGrpSpPr>
            <p:cNvPr id="16" name="组合 15"/>
            <p:cNvGrpSpPr/>
            <p:nvPr/>
          </p:nvGrpSpPr>
          <p:grpSpPr>
            <a:xfrm>
              <a:off x="9060979" y="5688285"/>
              <a:ext cx="2861888" cy="923900"/>
              <a:chOff x="335360" y="5733256"/>
              <a:chExt cx="2558835" cy="923900"/>
            </a:xfrm>
          </p:grpSpPr>
          <p:pic>
            <p:nvPicPr>
              <p:cNvPr id="17" name="图片 16"/>
              <p:cNvPicPr>
                <a:picLocks noChangeAspect="1"/>
              </p:cNvPicPr>
              <p:nvPr/>
            </p:nvPicPr>
            <p:blipFill rotWithShape="1">
              <a:blip r:embed="rId4">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t="12406" r="51576"/>
              <a:stretch>
                <a:fillRect/>
              </a:stretch>
            </p:blipFill>
            <p:spPr>
              <a:xfrm>
                <a:off x="335360" y="5733256"/>
                <a:ext cx="1813536" cy="471003"/>
              </a:xfrm>
              <a:prstGeom prst="rect">
                <a:avLst/>
              </a:prstGeom>
            </p:spPr>
          </p:pic>
          <p:pic>
            <p:nvPicPr>
              <p:cNvPr id="18" name="图片 17"/>
              <p:cNvPicPr>
                <a:picLocks noChangeAspect="1"/>
              </p:cNvPicPr>
              <p:nvPr/>
            </p:nvPicPr>
            <p:blipFill rotWithShape="1">
              <a:blip r:embed="rId4">
                <a:biLevel thresh="75000"/>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1796" t="20354"/>
              <a:stretch>
                <a:fillRect/>
              </a:stretch>
            </p:blipFill>
            <p:spPr>
              <a:xfrm>
                <a:off x="1088893" y="6228891"/>
                <a:ext cx="1805302" cy="428265"/>
              </a:xfrm>
              <a:prstGeom prst="rect">
                <a:avLst/>
              </a:prstGeom>
            </p:spPr>
          </p:pic>
        </p:grpSp>
        <p:pic>
          <p:nvPicPr>
            <p:cNvPr id="4" name="图形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585806" y="-62582"/>
              <a:ext cx="3568028" cy="1399227"/>
            </a:xfrm>
            <a:prstGeom prst="rect">
              <a:avLst/>
            </a:prstGeom>
          </p:spPr>
        </p:pic>
        <p:sp>
          <p:nvSpPr>
            <p:cNvPr id="2" name="矩形 1">
              <a:extLst>
                <a:ext uri="{FF2B5EF4-FFF2-40B4-BE49-F238E27FC236}">
                  <a16:creationId xmlns:a16="http://schemas.microsoft.com/office/drawing/2014/main" id="{3810F9D2-D1D9-BC74-E03A-B774025C7FFA}"/>
                </a:ext>
              </a:extLst>
            </p:cNvPr>
            <p:cNvSpPr/>
            <p:nvPr/>
          </p:nvSpPr>
          <p:spPr>
            <a:xfrm>
              <a:off x="5094724" y="5109921"/>
              <a:ext cx="1991519" cy="1156727"/>
            </a:xfrm>
            <a:prstGeom prst="rect">
              <a:avLst/>
            </a:prstGeom>
          </p:spPr>
          <p:txBody>
            <a:bodyPr wrap="square" lIns="91440" tIns="45720" rIns="91440" bIns="45720">
              <a:spAutoFit/>
            </a:bodyPr>
            <a:lstStyle/>
            <a:p>
              <a:pPr marL="0" marR="0" lvl="0" indent="0" algn="ctr" defTabSz="457200" rtl="0" eaLnBrk="1" fontAlgn="auto" latinLnBrk="0" hangingPunct="1">
                <a:lnSpc>
                  <a:spcPct val="130000"/>
                </a:lnSpc>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6B0261"/>
                  </a:solidFill>
                  <a:effectLst/>
                  <a:uLnTx/>
                  <a:uFillTx/>
                  <a:latin typeface="Times New Roman" panose="02020603050405020304" pitchFamily="18" charset="0"/>
                  <a:ea typeface="微软雅黑" panose="020B0503020204020204" charset="-122"/>
                  <a:cs typeface="Times New Roman" panose="02020603050405020304" pitchFamily="18" charset="0"/>
                </a:rPr>
                <a:t>GROUP 1</a:t>
              </a:r>
            </a:p>
            <a:p>
              <a:pPr marL="0" marR="0" lvl="0" indent="0" algn="ctr" defTabSz="457200" rtl="0" eaLnBrk="1" fontAlgn="auto" latinLnBrk="0" hangingPunct="1">
                <a:lnSpc>
                  <a:spcPct val="130000"/>
                </a:lnSpc>
                <a:spcBef>
                  <a:spcPts val="0"/>
                </a:spcBef>
                <a:spcAft>
                  <a:spcPts val="0"/>
                </a:spcAft>
                <a:buClrTx/>
                <a:buSzTx/>
                <a:buFontTx/>
                <a:buNone/>
                <a:tabLst/>
                <a:defRPr/>
              </a:pPr>
              <a:r>
                <a:rPr kumimoji="1" lang="en-US" altLang="zh-CN" sz="2800" b="1" dirty="0">
                  <a:solidFill>
                    <a:srgbClr val="6B0261"/>
                  </a:solidFill>
                  <a:latin typeface="Times New Roman" panose="02020603050405020304" pitchFamily="18" charset="0"/>
                  <a:ea typeface="微软雅黑" panose="020B0503020204020204" charset="-122"/>
                  <a:cs typeface="Times New Roman" panose="02020603050405020304" pitchFamily="18" charset="0"/>
                </a:rPr>
                <a:t>2023.07</a:t>
              </a:r>
              <a:endParaRPr kumimoji="1" lang="en-US" altLang="zh-CN" sz="2800" b="1" i="0" u="none" strike="noStrike" kern="1200" cap="none" spc="0" normalizeH="0" baseline="0" noProof="0" dirty="0">
                <a:ln>
                  <a:noFill/>
                </a:ln>
                <a:solidFill>
                  <a:srgbClr val="6B0261"/>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7" name="图片 6">
            <a:extLst>
              <a:ext uri="{FF2B5EF4-FFF2-40B4-BE49-F238E27FC236}">
                <a16:creationId xmlns:a16="http://schemas.microsoft.com/office/drawing/2014/main" id="{1AD76631-EC3E-6848-9B6F-1476AEF22053}"/>
              </a:ext>
            </a:extLst>
          </p:cNvPr>
          <p:cNvPicPr>
            <a:picLocks noChangeAspect="1"/>
          </p:cNvPicPr>
          <p:nvPr/>
        </p:nvPicPr>
        <p:blipFill rotWithShape="1">
          <a:blip r:embed="rId8">
            <a:extLst>
              <a:ext uri="{28A0092B-C50C-407E-A947-70E740481C1C}">
                <a14:useLocalDpi xmlns:a14="http://schemas.microsoft.com/office/drawing/2010/main" val="0"/>
              </a:ext>
            </a:extLst>
          </a:blip>
          <a:srcRect r="79424"/>
          <a:stretch/>
        </p:blipFill>
        <p:spPr>
          <a:xfrm>
            <a:off x="98017" y="50826"/>
            <a:ext cx="2210055" cy="998759"/>
          </a:xfrm>
          <a:prstGeom prst="rect">
            <a:avLst/>
          </a:prstGeom>
        </p:spPr>
      </p:pic>
    </p:spTree>
    <p:extLst>
      <p:ext uri="{BB962C8B-B14F-4D97-AF65-F5344CB8AC3E}">
        <p14:creationId xmlns:p14="http://schemas.microsoft.com/office/powerpoint/2010/main" val="147478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0" y="-1"/>
            <a:ext cx="12192000" cy="7433953"/>
            <a:chOff x="0" y="-1"/>
            <a:chExt cx="12192000" cy="7433953"/>
          </a:xfrm>
        </p:grpSpPr>
        <p:pic>
          <p:nvPicPr>
            <p:cNvPr id="5" name="Shape 97"/>
            <p:cNvPicPr preferRelativeResize="0"/>
            <p:nvPr/>
          </p:nvPicPr>
          <p:blipFill>
            <a:blip r:embed="rId3">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sp>
        <p:nvSpPr>
          <p:cNvPr id="2" name="任意多边形: 形状 1"/>
          <p:cNvSpPr/>
          <p:nvPr/>
        </p:nvSpPr>
        <p:spPr>
          <a:xfrm>
            <a:off x="4321479" y="476371"/>
            <a:ext cx="4286998" cy="1252955"/>
          </a:xfrm>
          <a:custGeom>
            <a:avLst/>
            <a:gdLst>
              <a:gd name="connsiteX0" fmla="*/ 0 w 4286998"/>
              <a:gd name="connsiteY0" fmla="*/ 218824 h 1252955"/>
              <a:gd name="connsiteX1" fmla="*/ 2035480 w 4286998"/>
              <a:gd name="connsiteY1" fmla="*/ 74774 h 1252955"/>
              <a:gd name="connsiteX2" fmla="*/ 2968669 w 4286998"/>
              <a:gd name="connsiteY2" fmla="*/ 1252221 h 1252955"/>
              <a:gd name="connsiteX3" fmla="*/ 2361157 w 4286998"/>
              <a:gd name="connsiteY3" fmla="*/ 256402 h 1252955"/>
              <a:gd name="connsiteX4" fmla="*/ 4121063 w 4286998"/>
              <a:gd name="connsiteY4" fmla="*/ 582078 h 1252955"/>
              <a:gd name="connsiteX5" fmla="*/ 4127326 w 4286998"/>
              <a:gd name="connsiteY5" fmla="*/ 688550 h 1252955"/>
              <a:gd name="connsiteX6" fmla="*/ 3363239 w 4286998"/>
              <a:gd name="connsiteY6" fmla="*/ 876440 h 1252955"/>
              <a:gd name="connsiteX7" fmla="*/ 3363239 w 4286998"/>
              <a:gd name="connsiteY7" fmla="*/ 876440 h 12529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86998" h="1252955">
                <a:moveTo>
                  <a:pt x="0" y="218824"/>
                </a:moveTo>
                <a:cubicBezTo>
                  <a:pt x="770351" y="60682"/>
                  <a:pt x="1540702" y="-97459"/>
                  <a:pt x="2035480" y="74774"/>
                </a:cubicBezTo>
                <a:cubicBezTo>
                  <a:pt x="2530258" y="247007"/>
                  <a:pt x="2914389" y="1221950"/>
                  <a:pt x="2968669" y="1252221"/>
                </a:cubicBezTo>
                <a:cubicBezTo>
                  <a:pt x="3022949" y="1282492"/>
                  <a:pt x="2169091" y="368092"/>
                  <a:pt x="2361157" y="256402"/>
                </a:cubicBezTo>
                <a:cubicBezTo>
                  <a:pt x="2553223" y="144712"/>
                  <a:pt x="3826702" y="510053"/>
                  <a:pt x="4121063" y="582078"/>
                </a:cubicBezTo>
                <a:cubicBezTo>
                  <a:pt x="4415424" y="654103"/>
                  <a:pt x="4253630" y="639490"/>
                  <a:pt x="4127326" y="688550"/>
                </a:cubicBezTo>
                <a:cubicBezTo>
                  <a:pt x="4001022" y="737610"/>
                  <a:pt x="3363239" y="876440"/>
                  <a:pt x="3363239" y="876440"/>
                </a:cubicBezTo>
                <a:lnTo>
                  <a:pt x="3363239" y="876440"/>
                </a:ln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nvGrpSpPr>
          <p:cNvPr id="10" name="组合 9"/>
          <p:cNvGrpSpPr/>
          <p:nvPr/>
        </p:nvGrpSpPr>
        <p:grpSpPr>
          <a:xfrm>
            <a:off x="231775" y="78660"/>
            <a:ext cx="11869034" cy="771220"/>
            <a:chOff x="231775" y="78660"/>
            <a:chExt cx="11869034" cy="771220"/>
          </a:xfrm>
        </p:grpSpPr>
        <p:grpSp>
          <p:nvGrpSpPr>
            <p:cNvPr id="13" name="组合 12"/>
            <p:cNvGrpSpPr/>
            <p:nvPr/>
          </p:nvGrpSpPr>
          <p:grpSpPr>
            <a:xfrm>
              <a:off x="231775" y="154261"/>
              <a:ext cx="9278266" cy="594306"/>
              <a:chOff x="231775" y="217761"/>
              <a:chExt cx="9278266" cy="594306"/>
            </a:xfrm>
          </p:grpSpPr>
          <p:pic>
            <p:nvPicPr>
              <p:cNvPr id="15" name="图形 14"/>
              <p:cNvPicPr>
                <a:picLocks noChangeAspect="1"/>
              </p:cNvPicPr>
              <p:nvPr/>
            </p:nvPicPr>
            <p:blipFill>
              <a:blip r:embed="rId4"/>
              <a:stretch>
                <a:fillRect/>
              </a:stretch>
            </p:blipFill>
            <p:spPr>
              <a:xfrm>
                <a:off x="231775" y="217761"/>
                <a:ext cx="9278266" cy="594306"/>
              </a:xfrm>
              <a:prstGeom prst="rect">
                <a:avLst/>
              </a:prstGeom>
            </p:spPr>
          </p:pic>
          <p:sp>
            <p:nvSpPr>
              <p:cNvPr id="16" name="文本框 15"/>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数学问题介绍</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二次剩余的困难性问题</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14" name="图形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78660"/>
              <a:ext cx="2499578" cy="771220"/>
            </a:xfrm>
            <a:prstGeom prst="rect">
              <a:avLst/>
            </a:prstGeom>
          </p:spPr>
        </p:pic>
      </p:gr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41B320F-9FA4-85C5-8712-E7CCFA417C6D}"/>
                  </a:ext>
                </a:extLst>
              </p:cNvPr>
              <p:cNvSpPr txBox="1"/>
              <p:nvPr/>
            </p:nvSpPr>
            <p:spPr>
              <a:xfrm>
                <a:off x="554439" y="2720166"/>
                <a:ext cx="11083122" cy="1482778"/>
              </a:xfrm>
              <a:prstGeom prst="rect">
                <a:avLst/>
              </a:prstGeom>
              <a:noFill/>
            </p:spPr>
            <p:txBody>
              <a:bodyPr wrap="square" rtlCol="0">
                <a:spAutoFit/>
              </a:bodyPr>
              <a:lstStyle/>
              <a:p>
                <a:pPr lvl="0">
                  <a:lnSpc>
                    <a:spcPct val="150000"/>
                  </a:lnSpc>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令</a:t>
                </a:r>
                <a14:m>
                  <m:oMath xmlns:m="http://schemas.openxmlformats.org/officeDocument/2006/math">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𝒑𝒒</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是两个大素数之积，对于一个随机选取的元素</a:t>
                </a:r>
                <a14:m>
                  <m:oMath xmlns:m="http://schemas.openxmlformats.org/officeDocument/2006/math">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r>
                      <a:rPr lang="en-US" altLang="zh-CN" sz="3200" b="1" i="1"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m:t>
                    </m:r>
                    <m:sSubSup>
                      <m:sSubSup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b="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ℤ</m:t>
                        </m:r>
                      </m:e>
                      <m:sub>
                        <m:r>
                          <a:rPr lang="en-US" altLang="zh-CN" sz="3200" b="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𝐧</m:t>
                        </m:r>
                      </m:sub>
                      <m:sup>
                        <m:r>
                          <a:rPr lang="en-US" altLang="zh-CN" sz="3200" b="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sup>
                    </m:sSubSup>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，判定</a:t>
                </a:r>
                <a14:m>
                  <m:oMath xmlns:m="http://schemas.openxmlformats.org/officeDocument/2006/math">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是否为模</a:t>
                </a:r>
                <a14:m>
                  <m:oMath xmlns:m="http://schemas.openxmlformats.org/officeDocument/2006/math">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的二次剩余是一个困难问题。</a:t>
                </a:r>
                <a:endPar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11" name="文本框 10">
                <a:extLst>
                  <a:ext uri="{FF2B5EF4-FFF2-40B4-BE49-F238E27FC236}">
                    <a16:creationId xmlns:a16="http://schemas.microsoft.com/office/drawing/2014/main" id="{041B320F-9FA4-85C5-8712-E7CCFA417C6D}"/>
                  </a:ext>
                </a:extLst>
              </p:cNvPr>
              <p:cNvSpPr txBox="1">
                <a:spLocks noRot="1" noChangeAspect="1" noMove="1" noResize="1" noEditPoints="1" noAdjustHandles="1" noChangeArrowheads="1" noChangeShapeType="1" noTextEdit="1"/>
              </p:cNvSpPr>
              <p:nvPr/>
            </p:nvSpPr>
            <p:spPr>
              <a:xfrm>
                <a:off x="554439" y="2720166"/>
                <a:ext cx="11083122" cy="1482778"/>
              </a:xfrm>
              <a:prstGeom prst="rect">
                <a:avLst/>
              </a:prstGeom>
              <a:blipFill>
                <a:blip r:embed="rId6"/>
                <a:stretch>
                  <a:fillRect r="-110" b="-1275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68082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5073650" y="1676488"/>
              <a:ext cx="2438400"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rPr>
                <a:t>03</a:t>
              </a:r>
              <a:endParaRPr kumimoji="0" lang="zh-CN" altLang="en-US"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endParaRPr>
            </a:p>
          </p:txBody>
        </p:sp>
        <p:sp>
          <p:nvSpPr>
            <p:cNvPr id="14" name="文本占位符 7"/>
            <p:cNvSpPr txBox="1"/>
            <p:nvPr/>
          </p:nvSpPr>
          <p:spPr>
            <a:xfrm>
              <a:off x="2103460" y="2895303"/>
              <a:ext cx="7985081" cy="53369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4400" dirty="0">
                  <a:solidFill>
                    <a:srgbClr val="7E0C6E"/>
                  </a:solidFill>
                  <a:latin typeface="方正粗黑宋简体" panose="02000000000000000000" pitchFamily="2" charset="-122"/>
                  <a:ea typeface="方正粗黑宋简体" panose="02000000000000000000" pitchFamily="2" charset="-122"/>
                  <a:sym typeface="Forte" panose="03060902040502070203" charset="0"/>
                </a:rPr>
                <a:t>项目简介与实现</a:t>
              </a:r>
              <a:endPar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sp>
          <p:nvSpPr>
            <p:cNvPr id="15" name="文本占位符 8"/>
            <p:cNvSpPr txBox="1"/>
            <p:nvPr/>
          </p:nvSpPr>
          <p:spPr>
            <a:xfrm>
              <a:off x="1582190" y="3556809"/>
              <a:ext cx="9027620" cy="6172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dirty="0">
                  <a:solidFill>
                    <a:srgbClr val="7E0C6E"/>
                  </a:solidFill>
                  <a:latin typeface="方正粗黑宋简体" panose="02000000000000000000" pitchFamily="2" charset="-122"/>
                  <a:ea typeface="方正粗黑宋简体" panose="02000000000000000000" pitchFamily="2" charset="-122"/>
                  <a:sym typeface="Forte" panose="03060902040502070203" charset="0"/>
                </a:rPr>
                <a:t>Introduction to the Project and Implementation</a:t>
              </a:r>
            </a:p>
          </p:txBody>
        </p:sp>
        <p:pic>
          <p:nvPicPr>
            <p:cNvPr id="2" name="图片 1" descr="3cfe46623ec260e3ddb66073058786c"/>
            <p:cNvPicPr>
              <a:picLocks noChangeAspect="1"/>
            </p:cNvPicPr>
            <p:nvPr>
              <p:custDataLst>
                <p:tags r:id="rId1"/>
              </p:custDataLst>
            </p:nvPr>
          </p:nvPicPr>
          <p:blipFill>
            <a:blip r:embed="rId5"/>
            <a:stretch>
              <a:fillRect/>
            </a:stretch>
          </p:blipFill>
          <p:spPr>
            <a:xfrm>
              <a:off x="132714" y="140970"/>
              <a:ext cx="1267870" cy="1260000"/>
            </a:xfrm>
            <a:prstGeom prst="rect">
              <a:avLst/>
            </a:prstGeom>
          </p:spPr>
        </p:pic>
        <p:pic>
          <p:nvPicPr>
            <p:cNvPr id="7" name="图形 6"/>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7967"/>
            <a:stretch>
              <a:fillRect/>
            </a:stretch>
          </p:blipFill>
          <p:spPr>
            <a:xfrm>
              <a:off x="11010265" y="4869180"/>
              <a:ext cx="1181735" cy="1905000"/>
            </a:xfrm>
            <a:prstGeom prst="rect">
              <a:avLst/>
            </a:prstGeom>
          </p:spPr>
        </p:pic>
      </p:grpSp>
      <p:pic>
        <p:nvPicPr>
          <p:cNvPr id="4" name="图片 3">
            <a:extLst>
              <a:ext uri="{FF2B5EF4-FFF2-40B4-BE49-F238E27FC236}">
                <a16:creationId xmlns:a16="http://schemas.microsoft.com/office/drawing/2014/main" id="{098F8EF5-4E3A-2FF6-43C2-80CAE83826C8}"/>
              </a:ext>
            </a:extLst>
          </p:cNvPr>
          <p:cNvPicPr>
            <a:picLocks noChangeAspect="1"/>
          </p:cNvPicPr>
          <p:nvPr/>
        </p:nvPicPr>
        <p:blipFill rotWithShape="1">
          <a:blip r:embed="rId8">
            <a:extLst>
              <a:ext uri="{28A0092B-C50C-407E-A947-70E740481C1C}">
                <a14:useLocalDpi xmlns:a14="http://schemas.microsoft.com/office/drawing/2010/main" val="0"/>
              </a:ext>
            </a:extLst>
          </a:blip>
          <a:srcRect r="79424"/>
          <a:stretch/>
        </p:blipFill>
        <p:spPr>
          <a:xfrm>
            <a:off x="9905237" y="211369"/>
            <a:ext cx="2210055" cy="998759"/>
          </a:xfrm>
          <a:prstGeom prst="rect">
            <a:avLst/>
          </a:prstGeom>
        </p:spPr>
      </p:pic>
    </p:spTree>
    <p:extLst>
      <p:ext uri="{BB962C8B-B14F-4D97-AF65-F5344CB8AC3E}">
        <p14:creationId xmlns:p14="http://schemas.microsoft.com/office/powerpoint/2010/main" val="3214042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34966"/>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勒让德符号</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勒让德符号</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2B507C4A-C78F-2000-E2AB-EFC41D1C0AB8}"/>
                  </a:ext>
                </a:extLst>
              </p:cNvPr>
              <p:cNvSpPr txBox="1"/>
              <p:nvPr/>
            </p:nvSpPr>
            <p:spPr>
              <a:xfrm>
                <a:off x="420291" y="3696856"/>
                <a:ext cx="11351418" cy="1634999"/>
              </a:xfrm>
              <a:prstGeom prst="rect">
                <a:avLst/>
              </a:prstGeom>
              <a:noFill/>
            </p:spPr>
            <p:txBody>
              <a:bodyPr wrap="square" rtlCol="0">
                <a:spAutoFit/>
              </a:bodyPr>
              <a:lstStyle/>
              <a:p>
                <a:r>
                  <a:rPr lang="en-US" altLang="zh-CN" sz="3200" b="1" kern="100" dirty="0">
                    <a:solidFill>
                      <a:srgbClr val="7E0C6E"/>
                    </a:solidFill>
                    <a:effectLst/>
                    <a:latin typeface="Cambria Math" panose="02040503050406030204" pitchFamily="18" charset="0"/>
                    <a:ea typeface="宋体" panose="02010600030101010101" pitchFamily="2" charset="-122"/>
                    <a:cs typeface="宋体" panose="02010600030101010101" pitchFamily="2" charset="-122"/>
                  </a:rPr>
                  <a:t>        </a:t>
                </a:r>
                <a:r>
                  <a:rPr lang="zh-CN" altLang="zh-CN" sz="32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如果</a:t>
                </a:r>
                <a14:m>
                  <m:oMath xmlns:m="http://schemas.openxmlformats.org/officeDocument/2006/math">
                    <m:r>
                      <a:rPr lang="zh-CN"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f>
                      <m:fPr>
                        <m:ctrlPr>
                          <a:rPr lang="zh-CN"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fPr>
                      <m:num>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num>
                      <m:den>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den>
                    </m:f>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32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oMath>
                </a14:m>
                <a:r>
                  <a:rPr lang="zh-CN" altLang="zh-CN" sz="32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oMath>
                </a14:m>
                <a:r>
                  <a:rPr lang="zh-CN" altLang="zh-CN" sz="32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便称为</a:t>
                </a:r>
                <a:r>
                  <a:rPr lang="zh-CN" altLang="en-US" sz="32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二次剩余</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𝒎𝒐𝒅</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zh-CN" sz="32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；如果</a:t>
                </a:r>
                <a14:m>
                  <m:oMath xmlns:m="http://schemas.openxmlformats.org/officeDocument/2006/math">
                    <m:r>
                      <a:rPr lang="zh-CN"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f>
                      <m:fPr>
                        <m:ctrlPr>
                          <a:rPr lang="zh-CN"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fPr>
                      <m:num>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num>
                      <m:den>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den>
                    </m:f>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zh-CN" altLang="zh-CN" sz="32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zh-CN" sz="32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，则</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oMath>
                </a14:m>
                <a:r>
                  <a:rPr lang="zh-CN" altLang="zh-CN" sz="32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称为</a:t>
                </a:r>
                <a:r>
                  <a:rPr lang="zh-CN" altLang="en-US" sz="32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二次非剩余</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𝒎𝒐𝒅</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zh-CN" sz="32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。通常把零视为一种特殊的情况。</a:t>
                </a:r>
              </a:p>
              <a:p>
                <a:endParaRPr lang="zh-CN" altLang="en-US" dirty="0"/>
              </a:p>
            </p:txBody>
          </p:sp>
        </mc:Choice>
        <mc:Fallback xmlns="">
          <p:sp>
            <p:nvSpPr>
              <p:cNvPr id="13" name="文本框 12">
                <a:extLst>
                  <a:ext uri="{FF2B5EF4-FFF2-40B4-BE49-F238E27FC236}">
                    <a16:creationId xmlns:a16="http://schemas.microsoft.com/office/drawing/2014/main" id="{2B507C4A-C78F-2000-E2AB-EFC41D1C0AB8}"/>
                  </a:ext>
                </a:extLst>
              </p:cNvPr>
              <p:cNvSpPr txBox="1">
                <a:spLocks noRot="1" noChangeAspect="1" noMove="1" noResize="1" noEditPoints="1" noAdjustHandles="1" noChangeArrowheads="1" noChangeShapeType="1" noTextEdit="1"/>
              </p:cNvSpPr>
              <p:nvPr/>
            </p:nvSpPr>
            <p:spPr>
              <a:xfrm>
                <a:off x="420291" y="3696856"/>
                <a:ext cx="11351418" cy="1634999"/>
              </a:xfrm>
              <a:prstGeom prst="rect">
                <a:avLst/>
              </a:prstGeom>
              <a:blipFill>
                <a:blip r:embed="rId9"/>
                <a:stretch>
                  <a:fillRect l="-1396" t="-1487" r="-494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611E5C0E-ECAF-B3CE-A25F-6CE022BC78F7}"/>
                  </a:ext>
                </a:extLst>
              </p:cNvPr>
              <p:cNvSpPr txBox="1"/>
              <p:nvPr/>
            </p:nvSpPr>
            <p:spPr>
              <a:xfrm>
                <a:off x="1676400" y="1486630"/>
                <a:ext cx="8839200" cy="168783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zh-CN" altLang="zh-CN" sz="2800" b="1" i="1" kern="10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8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𝐚</m:t>
                              </m:r>
                            </m:num>
                            <m:den>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𝐩</m:t>
                              </m:r>
                            </m:den>
                          </m:f>
                        </m:e>
                      </m:d>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8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28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eqArrPr>
                            <m:e>
                              <m:m>
                                <m:mPr>
                                  <m:mcs>
                                    <m:mc>
                                      <m:mcPr>
                                        <m:count m:val="2"/>
                                        <m:mcJc m:val="center"/>
                                      </m:mcPr>
                                    </m:mc>
                                  </m:mcs>
                                  <m:ctrlPr>
                                    <a:rPr lang="zh-CN" altLang="zh-CN" sz="28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𝟎</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e>
                                  <m:e>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𝐚</m:t>
                                    </m:r>
                                    <m:r>
                                      <a:rPr lang="zh-CN"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𝟎</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𝐩</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e>
                                </m:mr>
                              </m:m>
                            </m:e>
                            <m:e>
                              <m:m>
                                <m:mPr>
                                  <m:mcs>
                                    <m:mc>
                                      <m:mcPr>
                                        <m:count m:val="2"/>
                                        <m:mcJc m:val="center"/>
                                      </m:mcPr>
                                    </m:mc>
                                  </m:mcs>
                                  <m:ctrlPr>
                                    <a:rPr lang="zh-CN" altLang="zh-CN" sz="28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𝟏</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e>
                                  <m:e>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𝐚</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𝟎</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𝐩</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e>
                                </m:mr>
                              </m:m>
                            </m:e>
                            <m:e>
                              <m:m>
                                <m:mPr>
                                  <m:mcs>
                                    <m:mc>
                                      <m:mcPr>
                                        <m:count m:val="2"/>
                                        <m:mcJc m:val="center"/>
                                      </m:mcPr>
                                    </m:mc>
                                  </m:mcs>
                                  <m:ctrlPr>
                                    <a:rPr lang="zh-CN" altLang="zh-CN" sz="2800" b="1" i="1" kern="100">
                                      <a:solidFill>
                                        <a:srgbClr val="7E0C6E"/>
                                      </a:solidFill>
                                      <a:latin typeface="Cambria Math" panose="02040503050406030204" pitchFamily="18" charset="0"/>
                                      <a:ea typeface="Cambria Math" panose="02040503050406030204" pitchFamily="18" charset="0"/>
                                      <a:cs typeface="微软雅黑" panose="020B0503020204020204" pitchFamily="34" charset="-122"/>
                                    </a:rPr>
                                  </m:ctrlPr>
                                </m:mPr>
                                <m:mr>
                                  <m:e>
                                    <m:r>
                                      <a:rPr lang="en-US" altLang="zh-CN" sz="2800" b="1" i="0" kern="100">
                                        <a:solidFill>
                                          <a:srgbClr val="7E0C6E"/>
                                        </a:solidFill>
                                        <a:latin typeface="Cambria Math" panose="02040503050406030204" pitchFamily="18" charset="0"/>
                                        <a:cs typeface="微软雅黑" panose="020B0503020204020204" pitchFamily="34" charset="-122"/>
                                      </a:rPr>
                                      <m:t>−</m:t>
                                    </m:r>
                                    <m:r>
                                      <a:rPr lang="en-US" altLang="zh-CN" sz="2800" b="1" i="0" kern="100">
                                        <a:solidFill>
                                          <a:srgbClr val="7E0C6E"/>
                                        </a:solidFill>
                                        <a:latin typeface="Cambria Math" panose="02040503050406030204" pitchFamily="18" charset="0"/>
                                        <a:cs typeface="微软雅黑" panose="020B0503020204020204" pitchFamily="34" charset="-122"/>
                                      </a:rPr>
                                      <m:t>𝟏</m:t>
                                    </m:r>
                                  </m:e>
                                  <m:e>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𝐱</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𝐬</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𝐭</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8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𝐱</m:t>
                                        </m:r>
                                      </m:e>
                                      <m:sup>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𝟐</m:t>
                                        </m:r>
                                      </m:sup>
                                    </m:sSup>
                                    <m:r>
                                      <a:rPr lang="zh-CN"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𝐚</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𝐩</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e>
                                </m:mr>
                              </m:m>
                            </m:e>
                          </m:eqArr>
                        </m:e>
                      </m:d>
                    </m:oMath>
                  </m:oMathPara>
                </a14:m>
                <a:endParaRPr lang="zh-CN" altLang="en-US" sz="2800" dirty="0"/>
              </a:p>
            </p:txBody>
          </p:sp>
        </mc:Choice>
        <mc:Fallback xmlns="">
          <p:sp>
            <p:nvSpPr>
              <p:cNvPr id="14" name="文本框 13">
                <a:extLst>
                  <a:ext uri="{FF2B5EF4-FFF2-40B4-BE49-F238E27FC236}">
                    <a16:creationId xmlns:a16="http://schemas.microsoft.com/office/drawing/2014/main" id="{611E5C0E-ECAF-B3CE-A25F-6CE022BC78F7}"/>
                  </a:ext>
                </a:extLst>
              </p:cNvPr>
              <p:cNvSpPr txBox="1">
                <a:spLocks noRot="1" noChangeAspect="1" noMove="1" noResize="1" noEditPoints="1" noAdjustHandles="1" noChangeArrowheads="1" noChangeShapeType="1" noTextEdit="1"/>
              </p:cNvSpPr>
              <p:nvPr/>
            </p:nvSpPr>
            <p:spPr>
              <a:xfrm>
                <a:off x="1676400" y="1486630"/>
                <a:ext cx="8839200" cy="1687834"/>
              </a:xfrm>
              <a:prstGeom prst="rect">
                <a:avLst/>
              </a:prstGeom>
              <a:blipFill>
                <a:blip r:embed="rId10"/>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23490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34966"/>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勒让德符号</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lang="zh-CN" altLang="en-US" sz="36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历史</a:t>
            </a:r>
            <a:endPar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3756478-2B3F-7410-E49E-4E33384DE0B0}"/>
                  </a:ext>
                </a:extLst>
              </p:cNvPr>
              <p:cNvSpPr txBox="1"/>
              <p:nvPr/>
            </p:nvSpPr>
            <p:spPr>
              <a:xfrm>
                <a:off x="452249" y="1539129"/>
                <a:ext cx="11287503" cy="4272708"/>
              </a:xfrm>
              <a:prstGeom prst="rect">
                <a:avLst/>
              </a:prstGeom>
              <a:noFill/>
            </p:spPr>
            <p:txBody>
              <a:bodyPr wrap="square" rtlCol="0">
                <a:spAutoFit/>
              </a:bodyPr>
              <a:lstStyle/>
              <a:p>
                <a:pPr algn="just">
                  <a:lnSpc>
                    <a:spcPct val="130000"/>
                  </a:lnSpc>
                </a:pPr>
                <a:r>
                  <a:rPr lang="zh-CN" altLang="en-US" sz="20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    </a:t>
                </a:r>
                <a:r>
                  <a:rPr lang="en-US" altLang="zh-CN"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1798</a:t>
                </a:r>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年，勒让德关于数论研究的书籍</a:t>
                </a:r>
                <a:r>
                  <a:rPr lang="en-US" altLang="zh-CN"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a:t>
                </a:r>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数论讲义</a:t>
                </a:r>
                <a:r>
                  <a:rPr lang="en-US" altLang="zh-CN"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a:t>
                </a:r>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在巴黎发行，本书试图将欧拉、拉格朗日的重要发现，以及他自己关于数论的研究尽收囊内。勒让德关于数论研究的第一个亮点是对方程</a:t>
                </a:r>
                <a14:m>
                  <m:oMath xmlns:m="http://schemas.openxmlformats.org/officeDocument/2006/math">
                    <m:r>
                      <a:rPr lang="en-US" altLang="zh-CN" sz="2400" b="1" i="1"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𝒂</m:t>
                    </m:r>
                    <m:sSup>
                      <m:sSupPr>
                        <m:ctrlPr>
                          <a:rPr lang="zh-CN" altLang="zh-CN" sz="24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𝒙</m:t>
                        </m:r>
                      </m:e>
                      <m:sup>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𝟐</m:t>
                        </m:r>
                      </m:sup>
                    </m:sSup>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𝒃</m:t>
                    </m:r>
                    <m:sSup>
                      <m:sSupPr>
                        <m:ctrlPr>
                          <a:rPr lang="zh-CN" altLang="zh-CN" sz="24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𝒚</m:t>
                        </m:r>
                      </m:e>
                      <m:sup>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𝟐</m:t>
                        </m:r>
                      </m:sup>
                    </m:sSup>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𝒄</m:t>
                    </m:r>
                    <m:sSup>
                      <m:sSupPr>
                        <m:ctrlPr>
                          <a:rPr lang="zh-CN" altLang="zh-CN" sz="24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𝒛</m:t>
                        </m:r>
                      </m:e>
                      <m:sup>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𝟐</m:t>
                        </m:r>
                      </m:sup>
                    </m:sSup>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4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𝟎</m:t>
                    </m:r>
                  </m:oMath>
                </a14:m>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的拉格朗日解的补充和推广。在接下来的章节里，勒让德利用该定理“证明”了著名的“二次互反律”。他的证明很快被高斯发现了错误尽管如此，人们还是将</a:t>
                </a:r>
                <a14:m>
                  <m:oMath xmlns:m="http://schemas.openxmlformats.org/officeDocument/2006/math">
                    <m:d>
                      <m:dPr>
                        <m:ctrlPr>
                          <a:rPr lang="zh-CN" altLang="zh-CN" sz="2400" b="1" i="1" smtClean="0">
                            <a:solidFill>
                              <a:srgbClr val="7E0C6E"/>
                            </a:solidFill>
                            <a:effectLst/>
                            <a:latin typeface="Cambria Math" panose="02040503050406030204" pitchFamily="18" charset="0"/>
                            <a:ea typeface="Cambria Math" panose="02040503050406030204" pitchFamily="18" charset="0"/>
                          </a:rPr>
                        </m:ctrlPr>
                      </m:dPr>
                      <m:e>
                        <m:f>
                          <m:fPr>
                            <m:ctrlPr>
                              <a:rPr lang="zh-CN" altLang="zh-CN" sz="2400" b="1" i="1">
                                <a:solidFill>
                                  <a:srgbClr val="7E0C6E"/>
                                </a:solidFill>
                                <a:effectLst/>
                                <a:latin typeface="Cambria Math" panose="02040503050406030204" pitchFamily="18" charset="0"/>
                                <a:ea typeface="Cambria Math" panose="02040503050406030204" pitchFamily="18" charset="0"/>
                              </a:rPr>
                            </m:ctrlPr>
                          </m:fPr>
                          <m:num>
                            <m:r>
                              <a:rPr lang="en-US" altLang="zh-CN" sz="2400" b="1" i="1">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𝒂</m:t>
                            </m:r>
                          </m:num>
                          <m:den>
                            <m:r>
                              <a:rPr lang="en-US" altLang="zh-CN" sz="2400" b="1" i="1">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𝒑</m:t>
                            </m:r>
                          </m:den>
                        </m:f>
                      </m:e>
                    </m:d>
                  </m:oMath>
                </a14:m>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称为勒让德符号，但是这对于勒让德不是一件好事，高斯给出证明的时间让勒让德很受伤，而且自己也无力反驳被高斯指出的证明中的漏洞。更致命的是，随着高斯经典巨著</a:t>
                </a:r>
                <a:r>
                  <a:rPr lang="en-US" altLang="zh-CN"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a:t>
                </a:r>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算术探究</a:t>
                </a:r>
                <a:r>
                  <a:rPr lang="en-US" altLang="zh-CN"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a:t>
                </a:r>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在</a:t>
                </a:r>
                <a:r>
                  <a:rPr lang="en-US" altLang="zh-CN"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1801</a:t>
                </a:r>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年的出版，勒让德的</a:t>
                </a:r>
                <a:r>
                  <a:rPr lang="en-US" altLang="zh-CN"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a:t>
                </a:r>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数论讲义</a:t>
                </a:r>
                <a:r>
                  <a:rPr lang="en-US" altLang="zh-CN"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a:t>
                </a:r>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被取代，甚至其他的数论著作也被遗忘了。</a:t>
                </a:r>
                <a:endParaRPr lang="zh-CN" altLang="en-US" sz="2400" dirty="0"/>
              </a:p>
            </p:txBody>
          </p:sp>
        </mc:Choice>
        <mc:Fallback xmlns="">
          <p:sp>
            <p:nvSpPr>
              <p:cNvPr id="4" name="文本框 3">
                <a:extLst>
                  <a:ext uri="{FF2B5EF4-FFF2-40B4-BE49-F238E27FC236}">
                    <a16:creationId xmlns:a16="http://schemas.microsoft.com/office/drawing/2014/main" id="{73756478-2B3F-7410-E49E-4E33384DE0B0}"/>
                  </a:ext>
                </a:extLst>
              </p:cNvPr>
              <p:cNvSpPr txBox="1">
                <a:spLocks noRot="1" noChangeAspect="1" noMove="1" noResize="1" noEditPoints="1" noAdjustHandles="1" noChangeArrowheads="1" noChangeShapeType="1" noTextEdit="1"/>
              </p:cNvSpPr>
              <p:nvPr/>
            </p:nvSpPr>
            <p:spPr>
              <a:xfrm>
                <a:off x="452249" y="1539129"/>
                <a:ext cx="11287503" cy="4272708"/>
              </a:xfrm>
              <a:prstGeom prst="rect">
                <a:avLst/>
              </a:prstGeom>
              <a:blipFill>
                <a:blip r:embed="rId9"/>
                <a:stretch>
                  <a:fillRect l="-810" r="-864" b="-214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150457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34966"/>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勒让德符号</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lang="zh-CN" altLang="en-US" sz="36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意义</a:t>
            </a:r>
            <a:endPar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F8C0267-9747-4BD2-354D-629E1E1E810F}"/>
                  </a:ext>
                </a:extLst>
              </p:cNvPr>
              <p:cNvSpPr txBox="1"/>
              <p:nvPr/>
            </p:nvSpPr>
            <p:spPr>
              <a:xfrm>
                <a:off x="907473" y="2676598"/>
                <a:ext cx="10377053" cy="1955664"/>
              </a:xfrm>
              <a:prstGeom prst="rect">
                <a:avLst/>
              </a:prstGeom>
              <a:noFill/>
            </p:spPr>
            <p:txBody>
              <a:bodyPr wrap="square" rtlCol="0">
                <a:spAutoFit/>
              </a:bodyPr>
              <a:lstStyle/>
              <a:p>
                <a:pPr>
                  <a:lnSpc>
                    <a:spcPct val="150000"/>
                  </a:lnSpc>
                </a:pPr>
                <a:r>
                  <a:rPr lang="zh-CN" altLang="en-US" sz="24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    </a:t>
                </a:r>
                <a:r>
                  <a:rPr lang="zh-CN" altLang="en-US" sz="28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勒让</a:t>
                </a:r>
                <a:r>
                  <a:rPr lang="zh-CN" altLang="zh-CN" sz="28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德符号的提出的意义是判断一个数是否是模</a:t>
                </a:r>
                <a14:m>
                  <m:oMath xmlns:m="http://schemas.openxmlformats.org/officeDocument/2006/math">
                    <m:r>
                      <a:rPr lang="en-US" altLang="zh-CN" sz="2800" b="1" i="1" kern="100" dirty="0" smtClean="0">
                        <a:solidFill>
                          <a:srgbClr val="7E0C6E"/>
                        </a:solidFill>
                        <a:effectLst/>
                        <a:latin typeface="Cambria Math" panose="02040503050406030204" pitchFamily="18" charset="0"/>
                        <a:ea typeface="汉仪大宋简" panose="02010600030101010101" charset="-122"/>
                        <a:cs typeface="微软雅黑" panose="020B0503020204020204" pitchFamily="34" charset="-122"/>
                      </a:rPr>
                      <m:t>𝒏</m:t>
                    </m:r>
                  </m:oMath>
                </a14:m>
                <a:r>
                  <a:rPr lang="zh-CN" altLang="zh-CN" sz="28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的二次剩余，计算当</a:t>
                </a:r>
                <a14:m>
                  <m:oMath xmlns:m="http://schemas.openxmlformats.org/officeDocument/2006/math">
                    <m:r>
                      <a:rPr lang="en-US" altLang="zh-CN" sz="2800" b="1" i="1" kern="100" dirty="0" smtClean="0">
                        <a:solidFill>
                          <a:srgbClr val="7E0C6E"/>
                        </a:solidFill>
                        <a:effectLst/>
                        <a:latin typeface="Cambria Math" panose="02040503050406030204" pitchFamily="18" charset="0"/>
                        <a:ea typeface="汉仪大宋简" panose="02010600030101010101" charset="-122"/>
                        <a:cs typeface="微软雅黑" panose="020B0503020204020204" pitchFamily="34" charset="-122"/>
                      </a:rPr>
                      <m:t>𝒑</m:t>
                    </m:r>
                  </m:oMath>
                </a14:m>
                <a:r>
                  <a:rPr lang="zh-CN" altLang="zh-CN" sz="28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为素数的情况的二次剩余判别问题，而雅可比符号判定条件为</a:t>
                </a:r>
                <a14:m>
                  <m:oMath xmlns:m="http://schemas.openxmlformats.org/officeDocument/2006/math">
                    <m:r>
                      <a:rPr lang="en-US" altLang="zh-CN" sz="2800" b="1" i="1" kern="100" dirty="0" smtClean="0">
                        <a:solidFill>
                          <a:srgbClr val="7E0C6E"/>
                        </a:solidFill>
                        <a:effectLst/>
                        <a:latin typeface="Cambria Math" panose="02040503050406030204" pitchFamily="18" charset="0"/>
                        <a:ea typeface="汉仪大宋简" panose="02010600030101010101" charset="-122"/>
                        <a:cs typeface="微软雅黑" panose="020B0503020204020204" pitchFamily="34" charset="-122"/>
                      </a:rPr>
                      <m:t>𝒂</m:t>
                    </m:r>
                  </m:oMath>
                </a14:m>
                <a:r>
                  <a:rPr lang="zh-CN" altLang="zh-CN" sz="28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为任意整数，</a:t>
                </a:r>
                <a14:m>
                  <m:oMath xmlns:m="http://schemas.openxmlformats.org/officeDocument/2006/math">
                    <m:r>
                      <a:rPr lang="en-US" altLang="zh-CN" sz="2800" b="1" i="1" kern="100" dirty="0" smtClean="0">
                        <a:solidFill>
                          <a:srgbClr val="7E0C6E"/>
                        </a:solidFill>
                        <a:effectLst/>
                        <a:latin typeface="Cambria Math" panose="02040503050406030204" pitchFamily="18" charset="0"/>
                        <a:ea typeface="汉仪大宋简" panose="02010600030101010101" charset="-122"/>
                        <a:cs typeface="微软雅黑" panose="020B0503020204020204" pitchFamily="34" charset="-122"/>
                      </a:rPr>
                      <m:t>𝒑</m:t>
                    </m:r>
                  </m:oMath>
                </a14:m>
                <a:r>
                  <a:rPr lang="zh-CN" altLang="zh-CN" sz="2800" kern="100" dirty="0">
                    <a:solidFill>
                      <a:srgbClr val="7E0C6E"/>
                    </a:solidFill>
                    <a:effectLst/>
                    <a:latin typeface="汉仪大宋简" panose="02010600030101010101" charset="-122"/>
                    <a:ea typeface="汉仪大宋简" panose="02010600030101010101" charset="-122"/>
                    <a:cs typeface="微软雅黑" panose="020B0503020204020204" pitchFamily="34" charset="-122"/>
                  </a:rPr>
                  <a:t>为任意奇数。</a:t>
                </a:r>
                <a:endParaRPr lang="zh-CN" altLang="zh-CN" sz="24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CF8C0267-9747-4BD2-354D-629E1E1E810F}"/>
                  </a:ext>
                </a:extLst>
              </p:cNvPr>
              <p:cNvSpPr txBox="1">
                <a:spLocks noRot="1" noChangeAspect="1" noMove="1" noResize="1" noEditPoints="1" noAdjustHandles="1" noChangeArrowheads="1" noChangeShapeType="1" noTextEdit="1"/>
              </p:cNvSpPr>
              <p:nvPr/>
            </p:nvSpPr>
            <p:spPr>
              <a:xfrm>
                <a:off x="907473" y="2676598"/>
                <a:ext cx="10377053" cy="1955664"/>
              </a:xfrm>
              <a:prstGeom prst="rect">
                <a:avLst/>
              </a:prstGeom>
              <a:blipFill>
                <a:blip r:embed="rId9"/>
                <a:stretch>
                  <a:fillRect l="-1234" r="-4642" b="-778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3680042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30887" y="-1384532"/>
            <a:ext cx="12222887" cy="9162874"/>
            <a:chOff x="-30887" y="-1384532"/>
            <a:chExt cx="12222887" cy="9162874"/>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3"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5" name="组合 4"/>
          <p:cNvGrpSpPr/>
          <p:nvPr/>
        </p:nvGrpSpPr>
        <p:grpSpPr>
          <a:xfrm>
            <a:off x="231775" y="78660"/>
            <a:ext cx="11869034" cy="771220"/>
            <a:chOff x="231775" y="142160"/>
            <a:chExt cx="11869034" cy="771220"/>
          </a:xfrm>
        </p:grpSpPr>
        <p:grpSp>
          <p:nvGrpSpPr>
            <p:cNvPr id="6" name="组合 5"/>
            <p:cNvGrpSpPr/>
            <p:nvPr/>
          </p:nvGrpSpPr>
          <p:grpSpPr>
            <a:xfrm>
              <a:off x="231775" y="217761"/>
              <a:ext cx="9278266" cy="594306"/>
              <a:chOff x="231775" y="217761"/>
              <a:chExt cx="9278266" cy="594306"/>
            </a:xfrm>
          </p:grpSpPr>
          <p:pic>
            <p:nvPicPr>
              <p:cNvPr id="8" name="图形 7"/>
              <p:cNvPicPr>
                <a:picLocks noChangeAspect="1"/>
              </p:cNvPicPr>
              <p:nvPr/>
            </p:nvPicPr>
            <p:blipFill>
              <a:blip r:embed="rId4"/>
              <a:stretch>
                <a:fillRect/>
              </a:stretch>
            </p:blipFill>
            <p:spPr>
              <a:xfrm>
                <a:off x="231775" y="217761"/>
                <a:ext cx="9278266" cy="594306"/>
              </a:xfrm>
              <a:prstGeom prst="rect">
                <a:avLst/>
              </a:prstGeom>
            </p:spPr>
          </p:pic>
          <p:sp>
            <p:nvSpPr>
              <p:cNvPr id="15" name="文本框 14"/>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二次互反律</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7" name="图形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sp>
        <p:nvSpPr>
          <p:cNvPr id="17" name="文本框 16">
            <a:extLst>
              <a:ext uri="{FF2B5EF4-FFF2-40B4-BE49-F238E27FC236}">
                <a16:creationId xmlns:a16="http://schemas.microsoft.com/office/drawing/2014/main" id="{D54FD1B4-7CD7-7700-8FC8-941827C0680E}"/>
              </a:ext>
            </a:extLst>
          </p:cNvPr>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二次互反律</a:t>
            </a:r>
          </a:p>
        </p:txBody>
      </p: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ACD2B6A1-B5E5-F73E-533B-E8CB299128A9}"/>
                  </a:ext>
                </a:extLst>
              </p:cNvPr>
              <p:cNvSpPr txBox="1"/>
              <p:nvPr/>
            </p:nvSpPr>
            <p:spPr>
              <a:xfrm>
                <a:off x="782782" y="1459502"/>
                <a:ext cx="10231582" cy="1967783"/>
              </a:xfrm>
              <a:prstGeom prst="rect">
                <a:avLst/>
              </a:prstGeom>
              <a:noFill/>
            </p:spPr>
            <p:txBody>
              <a:bodyPr wrap="square" rtlCol="0">
                <a:spAutoFit/>
              </a:bodyPr>
              <a:lstStyle/>
              <a:p>
                <a:pPr>
                  <a:lnSpc>
                    <a:spcPct val="150000"/>
                  </a:lnSpc>
                </a:pPr>
                <a:r>
                  <a:rPr lang="zh-CN" altLang="en-US" sz="3200" kern="100" dirty="0">
                    <a:solidFill>
                      <a:srgbClr val="7E0C6E"/>
                    </a:solidFill>
                    <a:latin typeface="汉仪大宋简" panose="02010600030101010101" charset="-122"/>
                    <a:ea typeface="汉仪大宋简" panose="02010600030101010101" charset="-122"/>
                  </a:rPr>
                  <a:t>定义：设</a:t>
                </a:r>
                <a14:m>
                  <m:oMath xmlns:m="http://schemas.openxmlformats.org/officeDocument/2006/math">
                    <m:r>
                      <a:rPr lang="en-US" altLang="zh-CN" sz="3200" b="1" i="1" kern="100" dirty="0" smtClean="0">
                        <a:solidFill>
                          <a:srgbClr val="7E0C6E"/>
                        </a:solidFill>
                        <a:latin typeface="Cambria Math" panose="02040503050406030204" pitchFamily="18" charset="0"/>
                        <a:ea typeface="Cambria Math" panose="02040503050406030204" pitchFamily="18" charset="0"/>
                      </a:rPr>
                      <m:t>𝒑</m:t>
                    </m:r>
                    <m:r>
                      <a:rPr lang="en-US" altLang="zh-CN" sz="3200" b="1" i="1" kern="100" dirty="0" smtClean="0">
                        <a:solidFill>
                          <a:srgbClr val="7E0C6E"/>
                        </a:solidFill>
                        <a:latin typeface="Cambria Math" panose="02040503050406030204" pitchFamily="18" charset="0"/>
                        <a:ea typeface="Cambria Math" panose="02040503050406030204" pitchFamily="18" charset="0"/>
                      </a:rPr>
                      <m:t>,</m:t>
                    </m:r>
                    <m:r>
                      <a:rPr lang="en-US" altLang="zh-CN" sz="3200" b="1" i="1" kern="100" dirty="0" smtClean="0">
                        <a:solidFill>
                          <a:srgbClr val="7E0C6E"/>
                        </a:solidFill>
                        <a:latin typeface="Cambria Math" panose="02040503050406030204" pitchFamily="18" charset="0"/>
                        <a:ea typeface="Cambria Math" panose="02040503050406030204" pitchFamily="18" charset="0"/>
                      </a:rPr>
                      <m:t>𝒒</m:t>
                    </m:r>
                  </m:oMath>
                </a14:m>
                <a:r>
                  <a:rPr lang="zh-CN" altLang="en-US" sz="3200" kern="100" dirty="0">
                    <a:solidFill>
                      <a:srgbClr val="7E0C6E"/>
                    </a:solidFill>
                    <a:latin typeface="汉仪大宋简" panose="02010600030101010101" charset="-122"/>
                    <a:ea typeface="汉仪大宋简" panose="02010600030101010101" charset="-122"/>
                  </a:rPr>
                  <a:t>为不同的奇素数，有：</a:t>
                </a:r>
                <a:endParaRPr lang="en-US" altLang="zh-CN" sz="3200" kern="100" dirty="0">
                  <a:solidFill>
                    <a:srgbClr val="7E0C6E"/>
                  </a:solidFill>
                  <a:latin typeface="汉仪大宋简" panose="02010600030101010101" charset="-122"/>
                  <a:ea typeface="汉仪大宋简" panose="02010600030101010101" charset="-122"/>
                </a:endParaRPr>
              </a:p>
              <a:p>
                <a:pPr/>
                <a14:m>
                  <m:oMathPara xmlns:m="http://schemas.openxmlformats.org/officeDocument/2006/math">
                    <m:oMathParaPr>
                      <m:jc m:val="centerGroup"/>
                    </m:oMathParaPr>
                    <m:oMath xmlns:m="http://schemas.openxmlformats.org/officeDocument/2006/math">
                      <m:r>
                        <a:rPr lang="zh-CN" altLang="zh-CN" sz="2800" b="1" i="1" kern="100" dirty="0" smtClean="0">
                          <a:solidFill>
                            <a:srgbClr val="7E0C6E"/>
                          </a:solidFill>
                          <a:effectLst/>
                          <a:latin typeface="Cambria Math" panose="02040503050406030204" pitchFamily="18" charset="0"/>
                          <a:cs typeface="Times New Roman" panose="02020603050405020304" pitchFamily="18" charset="0"/>
                        </a:rPr>
                        <m:t>(</m:t>
                      </m:r>
                      <m:f>
                        <m:fPr>
                          <m:ctrlPr>
                            <a:rPr lang="zh-CN"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𝒑</m:t>
                          </m:r>
                        </m:num>
                        <m:den>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𝒒</m:t>
                          </m:r>
                        </m:den>
                      </m:f>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zh-CN" altLang="zh-CN" sz="2800" b="1" i="1" kern="100" dirty="0" smtClean="0">
                          <a:solidFill>
                            <a:srgbClr val="7E0C6E"/>
                          </a:solidFill>
                          <a:effectLst/>
                          <a:latin typeface="Cambria Math" panose="02040503050406030204" pitchFamily="18" charset="0"/>
                          <a:cs typeface="Times New Roman" panose="02020603050405020304" pitchFamily="18" charset="0"/>
                        </a:rPr>
                        <m:t>(</m:t>
                      </m:r>
                      <m:f>
                        <m:fPr>
                          <m:ctrlPr>
                            <a:rPr lang="zh-CN" altLang="zh-CN" sz="2800" b="1" i="1" kern="100" dirty="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𝒒</m:t>
                          </m:r>
                        </m:num>
                        <m:den>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𝒑</m:t>
                          </m:r>
                        </m:den>
                      </m:f>
                      <m:r>
                        <a:rPr lang="en-US" altLang="zh-CN" sz="2800" b="1" i="1" kern="100" dirty="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800" b="1" i="1" kern="100" dirty="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ctrlPr>
                        </m:sSupPr>
                        <m:e>
                          <m:d>
                            <m:dPr>
                              <m:ctrlPr>
                                <a:rPr lang="zh-CN"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ctrlPr>
                            </m:dPr>
                            <m:e>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e>
                          </m:d>
                        </m:e>
                        <m:sup>
                          <m:f>
                            <m:fPr>
                              <m:ctrlPr>
                                <a:rPr lang="zh-CN" altLang="zh-CN" sz="2800" b="1" i="1" kern="100" dirty="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𝒑</m:t>
                              </m:r>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num>
                            <m:den>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den>
                          </m:f>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f>
                            <m:fPr>
                              <m:ctrlPr>
                                <a:rPr lang="zh-CN" altLang="zh-CN" sz="2800" b="1" i="1" kern="100" dirty="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ctrlPr>
                            </m:fPr>
                            <m:num>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𝒒</m:t>
                              </m:r>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num>
                            <m:den>
                              <m:r>
                                <a:rPr lang="en-US" altLang="zh-CN" sz="2800" b="1" i="1" kern="100" dirty="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den>
                          </m:f>
                        </m:sup>
                      </m:sSup>
                    </m:oMath>
                  </m:oMathPara>
                </a14:m>
                <a:endPar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mc:Choice>
        <mc:Fallback xmlns="">
          <p:sp>
            <p:nvSpPr>
              <p:cNvPr id="18" name="文本框 17">
                <a:extLst>
                  <a:ext uri="{FF2B5EF4-FFF2-40B4-BE49-F238E27FC236}">
                    <a16:creationId xmlns:a16="http://schemas.microsoft.com/office/drawing/2014/main" id="{ACD2B6A1-B5E5-F73E-533B-E8CB299128A9}"/>
                  </a:ext>
                </a:extLst>
              </p:cNvPr>
              <p:cNvSpPr txBox="1">
                <a:spLocks noRot="1" noChangeAspect="1" noMove="1" noResize="1" noEditPoints="1" noAdjustHandles="1" noChangeArrowheads="1" noChangeShapeType="1" noTextEdit="1"/>
              </p:cNvSpPr>
              <p:nvPr/>
            </p:nvSpPr>
            <p:spPr>
              <a:xfrm>
                <a:off x="782782" y="1459502"/>
                <a:ext cx="10231582" cy="1967783"/>
              </a:xfrm>
              <a:prstGeom prst="rect">
                <a:avLst/>
              </a:prstGeom>
              <a:blipFill>
                <a:blip r:embed="rId6"/>
                <a:stretch>
                  <a:fillRect l="-14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12D617A1-4826-663D-382D-65B40DA75EE1}"/>
                  </a:ext>
                </a:extLst>
              </p:cNvPr>
              <p:cNvSpPr txBox="1"/>
              <p:nvPr/>
            </p:nvSpPr>
            <p:spPr>
              <a:xfrm>
                <a:off x="782781" y="3429000"/>
                <a:ext cx="10390909" cy="2775696"/>
              </a:xfrm>
              <a:prstGeom prst="rect">
                <a:avLst/>
              </a:prstGeom>
              <a:noFill/>
            </p:spPr>
            <p:txBody>
              <a:bodyPr wrap="square" rtlCol="0">
                <a:spAutoFit/>
              </a:bodyPr>
              <a:lstStyle/>
              <a:p>
                <a:pPr>
                  <a:lnSpc>
                    <a:spcPct val="150000"/>
                  </a:lnSpc>
                </a:pPr>
                <a:r>
                  <a:rPr lang="zh-CN" altLang="en-US" sz="3200" kern="100" dirty="0">
                    <a:solidFill>
                      <a:srgbClr val="7E0C6E"/>
                    </a:solidFill>
                    <a:latin typeface="汉仪大宋简" panose="02010600030101010101" charset="-122"/>
                    <a:ea typeface="汉仪大宋简" panose="02010600030101010101" charset="-122"/>
                  </a:rPr>
                  <a:t>欧拉判别法：设</a:t>
                </a:r>
                <a14:m>
                  <m:oMath xmlns:m="http://schemas.openxmlformats.org/officeDocument/2006/math">
                    <m:d>
                      <m:dPr>
                        <m:ctrlPr>
                          <a:rPr lang="zh-CN" altLang="zh-CN" sz="32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𝒂</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𝒃</m:t>
                        </m:r>
                      </m:e>
                    </m:d>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oMath>
                </a14:m>
                <a:r>
                  <a:rPr lang="zh-CN" altLang="en-US" sz="3200" kern="100" dirty="0">
                    <a:solidFill>
                      <a:srgbClr val="7E0C6E"/>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3200" kern="100" dirty="0">
                    <a:solidFill>
                      <a:srgbClr val="7E0C6E"/>
                    </a:solidFill>
                    <a:latin typeface="汉仪大宋简" panose="02010600030101010101" charset="-122"/>
                    <a:ea typeface="汉仪大宋简" panose="02010600030101010101" charset="-122"/>
                  </a:rPr>
                  <a:t>则：</a:t>
                </a:r>
                <a:endParaRPr lang="en-US" altLang="zh-CN" sz="3200" kern="100" dirty="0">
                  <a:solidFill>
                    <a:srgbClr val="7E0C6E"/>
                  </a:solidFill>
                  <a:latin typeface="汉仪大宋简" panose="02010600030101010101" charset="-122"/>
                  <a:ea typeface="汉仪大宋简" panose="02010600030101010101" charset="-122"/>
                </a:endParaRPr>
              </a:p>
              <a:p>
                <a:pPr>
                  <a:lnSpc>
                    <a:spcPct val="150000"/>
                  </a:lnSpc>
                </a:pPr>
                <a14:m>
                  <m:oMathPara xmlns:m="http://schemas.openxmlformats.org/officeDocument/2006/math">
                    <m:oMathParaPr>
                      <m:jc m:val="centerGroup"/>
                    </m:oMathParaPr>
                    <m:oMath xmlns:m="http://schemas.openxmlformats.org/officeDocument/2006/math">
                      <m:d>
                        <m:dPr>
                          <m:ctrlPr>
                            <a:rPr lang="zh-CN" altLang="zh-CN" sz="28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𝒂</m:t>
                              </m:r>
                            </m:num>
                            <m:den>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𝒑</m:t>
                              </m:r>
                            </m:den>
                          </m:f>
                        </m:e>
                      </m:d>
                      <m:r>
                        <a:rPr lang="zh-CN" altLang="zh-CN" sz="2800" b="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𝒂</m:t>
                          </m:r>
                        </m:e>
                        <m:sup>
                          <m:f>
                            <m:f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𝒑</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num>
                            <m:den>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den>
                          </m:f>
                        </m:sup>
                      </m:sSup>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𝒎𝒐𝒅</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𝒑</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oMath>
                  </m:oMathPara>
                </a14:m>
                <a:endParaRPr lang="zh-CN" altLang="zh-CN" sz="2800" b="1" kern="100" dirty="0">
                  <a:solidFill>
                    <a:srgbClr val="7E0C6E"/>
                  </a:solidFill>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3200" b="1" kern="100" dirty="0">
                  <a:solidFill>
                    <a:srgbClr val="7E0C6E"/>
                  </a:solidFill>
                  <a:effectLst/>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12D617A1-4826-663D-382D-65B40DA75EE1}"/>
                  </a:ext>
                </a:extLst>
              </p:cNvPr>
              <p:cNvSpPr txBox="1">
                <a:spLocks noRot="1" noChangeAspect="1" noMove="1" noResize="1" noEditPoints="1" noAdjustHandles="1" noChangeArrowheads="1" noChangeShapeType="1" noTextEdit="1"/>
              </p:cNvSpPr>
              <p:nvPr/>
            </p:nvSpPr>
            <p:spPr>
              <a:xfrm>
                <a:off x="782781" y="3429000"/>
                <a:ext cx="10390909" cy="2775696"/>
              </a:xfrm>
              <a:prstGeom prst="rect">
                <a:avLst/>
              </a:prstGeom>
              <a:blipFill>
                <a:blip r:embed="rId7"/>
                <a:stretch>
                  <a:fillRect l="-146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4786803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0" y="34966"/>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3" name="组合 2">
            <a:extLst>
              <a:ext uri="{FF2B5EF4-FFF2-40B4-BE49-F238E27FC236}">
                <a16:creationId xmlns:a16="http://schemas.microsoft.com/office/drawing/2014/main" id="{73BFF452-15DC-F5A6-7CF5-F5270D20923B}"/>
              </a:ext>
            </a:extLst>
          </p:cNvPr>
          <p:cNvGrpSpPr/>
          <p:nvPr/>
        </p:nvGrpSpPr>
        <p:grpSpPr>
          <a:xfrm>
            <a:off x="-30887" y="-1384532"/>
            <a:ext cx="12222887" cy="9162874"/>
            <a:chOff x="-30887" y="-1384532"/>
            <a:chExt cx="12222887" cy="9162874"/>
          </a:xfrm>
        </p:grpSpPr>
        <p:pic>
          <p:nvPicPr>
            <p:cNvPr id="4" name="图片 3">
              <a:extLst>
                <a:ext uri="{FF2B5EF4-FFF2-40B4-BE49-F238E27FC236}">
                  <a16:creationId xmlns:a16="http://schemas.microsoft.com/office/drawing/2014/main" id="{72DE1046-7BF0-B110-B0E1-E15F80BE81C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6" name="Rectangle 27">
              <a:extLst>
                <a:ext uri="{FF2B5EF4-FFF2-40B4-BE49-F238E27FC236}">
                  <a16:creationId xmlns:a16="http://schemas.microsoft.com/office/drawing/2014/main" id="{17C27AF9-4471-9258-E25B-C32384F8D812}"/>
                </a:ext>
              </a:extLst>
            </p:cNvPr>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勒让德符号</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spcBef>
                <a:spcPts val="0"/>
              </a:spcBef>
              <a:spcAft>
                <a:spcPts val="0"/>
              </a:spcAft>
              <a:buClrTx/>
              <a:buSzTx/>
              <a:buFont typeface="Wingdings" panose="05000000000000000000" pitchFamily="2" charset="2"/>
              <a:buChar char="Ø"/>
              <a:tabLst/>
              <a:defRPr/>
            </a:pPr>
            <a:r>
              <a:rPr lang="zh-CN" altLang="en-US" sz="3600" dirty="0">
                <a:solidFill>
                  <a:srgbClr val="7E0C6E"/>
                </a:solidFill>
                <a:latin typeface="汉仪大宋简" panose="02010609000101010101" pitchFamily="49" charset="-122"/>
                <a:ea typeface="汉仪大宋简" panose="02010609000101010101" pitchFamily="49" charset="-122"/>
                <a:cs typeface="Times New Roman" panose="02020603050405020304" pitchFamily="18" charset="0"/>
              </a:rPr>
              <a:t>意义</a:t>
            </a:r>
            <a:endPar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p:txBody>
      </p:sp>
      <p:sp>
        <p:nvSpPr>
          <p:cNvPr id="2" name="文本框 1">
            <a:extLst>
              <a:ext uri="{FF2B5EF4-FFF2-40B4-BE49-F238E27FC236}">
                <a16:creationId xmlns:a16="http://schemas.microsoft.com/office/drawing/2014/main" id="{CF8C0267-9747-4BD2-354D-629E1E1E810F}"/>
              </a:ext>
            </a:extLst>
          </p:cNvPr>
          <p:cNvSpPr txBox="1"/>
          <p:nvPr/>
        </p:nvSpPr>
        <p:spPr>
          <a:xfrm>
            <a:off x="907473" y="2676598"/>
            <a:ext cx="10377053" cy="1955664"/>
          </a:xfrm>
          <a:prstGeom prst="rect">
            <a:avLst/>
          </a:prstGeom>
          <a:noFill/>
        </p:spPr>
        <p:txBody>
          <a:bodyPr wrap="square" rtlCol="0">
            <a:spAutoFit/>
          </a:bodyPr>
          <a:lstStyle/>
          <a:p>
            <a:pPr>
              <a:lnSpc>
                <a:spcPct val="150000"/>
              </a:lnSpc>
            </a:pPr>
            <a:r>
              <a:rPr lang="en-US" altLang="zh-CN" sz="2800" kern="100" dirty="0">
                <a:solidFill>
                  <a:srgbClr val="7E0C6E"/>
                </a:solidFill>
                <a:latin typeface="汉仪大宋简" panose="02010600030101010101" charset="-122"/>
                <a:ea typeface="汉仪大宋简" panose="02010600030101010101" charset="-122"/>
                <a:cs typeface="微软雅黑" panose="020B0503020204020204" pitchFamily="34" charset="-122"/>
              </a:rPr>
              <a:t>    </a:t>
            </a:r>
            <a:r>
              <a:rPr lang="zh-CN" altLang="en-US" sz="2800" kern="100" dirty="0">
                <a:solidFill>
                  <a:srgbClr val="7E0C6E"/>
                </a:solidFill>
                <a:latin typeface="汉仪大宋简" panose="02010600030101010101" charset="-122"/>
                <a:ea typeface="汉仪大宋简" panose="02010600030101010101" charset="-122"/>
                <a:cs typeface="微软雅黑" panose="020B0503020204020204" pitchFamily="34" charset="-122"/>
              </a:rPr>
              <a:t>二次互反律漂亮地解决了勒让德符号的计算问题，从而在实际上解决了二次剩余的判别问题。</a:t>
            </a:r>
            <a:endParaRPr lang="en-US" altLang="zh-CN" sz="2800" kern="100" dirty="0">
              <a:solidFill>
                <a:srgbClr val="7E0C6E"/>
              </a:solidFill>
              <a:latin typeface="汉仪大宋简" panose="02010600030101010101" charset="-122"/>
              <a:ea typeface="汉仪大宋简" panose="02010600030101010101" charset="-122"/>
              <a:cs typeface="微软雅黑" panose="020B0503020204020204" pitchFamily="34" charset="-122"/>
            </a:endParaRPr>
          </a:p>
          <a:p>
            <a:pPr>
              <a:lnSpc>
                <a:spcPct val="150000"/>
              </a:lnSpc>
            </a:pPr>
            <a:r>
              <a:rPr lang="en-US" altLang="zh-CN" sz="2800" kern="100" dirty="0">
                <a:solidFill>
                  <a:srgbClr val="7E0C6E"/>
                </a:solidFill>
                <a:latin typeface="汉仪大宋简" panose="02010600030101010101" charset="-122"/>
                <a:ea typeface="汉仪大宋简" panose="02010600030101010101" charset="-122"/>
                <a:cs typeface="Times New Roman" panose="02020603050405020304" pitchFamily="18" charset="0"/>
              </a:rPr>
              <a:t>    </a:t>
            </a:r>
            <a:r>
              <a:rPr lang="zh-CN" altLang="en-US" sz="28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rPr>
              <a:t>类域论的相关深刻结果也被看作二次互反律的延伸。</a:t>
            </a:r>
            <a:endParaRPr lang="zh-CN" altLang="zh-CN" sz="28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endParaRPr>
          </a:p>
        </p:txBody>
      </p:sp>
    </p:spTree>
    <p:extLst>
      <p:ext uri="{BB962C8B-B14F-4D97-AF65-F5344CB8AC3E}">
        <p14:creationId xmlns:p14="http://schemas.microsoft.com/office/powerpoint/2010/main" val="24955644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3" name="组合 2">
            <a:extLst>
              <a:ext uri="{FF2B5EF4-FFF2-40B4-BE49-F238E27FC236}">
                <a16:creationId xmlns:a16="http://schemas.microsoft.com/office/drawing/2014/main" id="{FA9E2ED3-8E1E-B546-06E6-876A87C82008}"/>
              </a:ext>
            </a:extLst>
          </p:cNvPr>
          <p:cNvGrpSpPr/>
          <p:nvPr/>
        </p:nvGrpSpPr>
        <p:grpSpPr>
          <a:xfrm>
            <a:off x="0" y="-1"/>
            <a:ext cx="12192000" cy="7433953"/>
            <a:chOff x="0" y="-1"/>
            <a:chExt cx="12192000" cy="7433953"/>
          </a:xfrm>
        </p:grpSpPr>
        <p:pic>
          <p:nvPicPr>
            <p:cNvPr id="6" name="Shape 97">
              <a:extLst>
                <a:ext uri="{FF2B5EF4-FFF2-40B4-BE49-F238E27FC236}">
                  <a16:creationId xmlns:a16="http://schemas.microsoft.com/office/drawing/2014/main" id="{194C2E1F-CE9B-CD6F-6976-25FAD13A4401}"/>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7" name="Rectangle 27">
              <a:extLst>
                <a:ext uri="{FF2B5EF4-FFF2-40B4-BE49-F238E27FC236}">
                  <a16:creationId xmlns:a16="http://schemas.microsoft.com/office/drawing/2014/main" id="{E99887BF-490F-5566-8D76-8629870324F4}"/>
                </a:ext>
              </a:extLst>
            </p:cNvPr>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Rabin</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3600" b="1" i="1"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Rabin</a:t>
            </a: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算法</a:t>
            </a:r>
          </a:p>
        </p:txBody>
      </p:sp>
      <p:sp>
        <p:nvSpPr>
          <p:cNvPr id="2" name="文本框 1">
            <a:extLst>
              <a:ext uri="{FF2B5EF4-FFF2-40B4-BE49-F238E27FC236}">
                <a16:creationId xmlns:a16="http://schemas.microsoft.com/office/drawing/2014/main" id="{CAE4E357-17D8-1187-F0CD-414A250540EF}"/>
              </a:ext>
            </a:extLst>
          </p:cNvPr>
          <p:cNvSpPr txBox="1"/>
          <p:nvPr/>
        </p:nvSpPr>
        <p:spPr>
          <a:xfrm>
            <a:off x="907472" y="2273516"/>
            <a:ext cx="9587346" cy="284693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altLang="zh-CN" sz="2800" b="1" i="1"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1</a:t>
            </a:r>
            <a:r>
              <a:rPr lang="en-US" altLang="zh-CN" sz="2800" b="1" i="1" kern="100" dirty="0">
                <a:solidFill>
                  <a:srgbClr val="7E0C6E"/>
                </a:solidFill>
                <a:latin typeface="Times New Roman" panose="02020603050405020304" pitchFamily="18" charset="0"/>
                <a:ea typeface="汉仪大宋简" panose="02010600030101010101" charset="-122"/>
                <a:cs typeface="Times New Roman" panose="02020603050405020304" pitchFamily="18" charset="0"/>
              </a:rPr>
              <a:t>. </a:t>
            </a:r>
            <a:r>
              <a:rPr kumimoji="0" lang="en-US" altLang="zh-CN" sz="2800" b="1" i="1"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Rabin</a:t>
            </a:r>
            <a:r>
              <a:rPr kumimoji="0" lang="zh-CN"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算法既可以看成是</a:t>
            </a:r>
            <a:r>
              <a:rPr kumimoji="0" lang="en-US"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RSA</a:t>
            </a:r>
            <a:r>
              <a:rPr kumimoji="0" lang="zh-CN"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算法的一个特例，也可以看成对</a:t>
            </a:r>
            <a:r>
              <a:rPr kumimoji="0" lang="en-US" altLang="zh-CN" sz="2800" b="1" i="1"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RSA</a:t>
            </a:r>
            <a:r>
              <a:rPr kumimoji="0" lang="zh-CN"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算法的一个修正</a:t>
            </a:r>
            <a:r>
              <a:rPr kumimoji="0" lang="en-US"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altLang="zh-CN" sz="1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 </a:t>
            </a:r>
            <a:br>
              <a:rPr kumimoji="0" lang="en-US"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br>
            <a:r>
              <a:rPr kumimoji="0" lang="en-US" altLang="zh-CN" sz="2800" b="1" i="1"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2</a:t>
            </a:r>
            <a:r>
              <a:rPr lang="en-US" altLang="zh-CN" sz="2800" b="1" i="1" kern="100" dirty="0">
                <a:solidFill>
                  <a:srgbClr val="7E0C6E"/>
                </a:solidFill>
                <a:latin typeface="Times New Roman" panose="02020603050405020304" pitchFamily="18" charset="0"/>
                <a:ea typeface="汉仪大宋简" panose="02010600030101010101" charset="-122"/>
                <a:cs typeface="Times New Roman" panose="02020603050405020304" pitchFamily="18" charset="0"/>
              </a:rPr>
              <a:t>. </a:t>
            </a:r>
            <a:r>
              <a:rPr kumimoji="0" lang="en-US" altLang="zh-CN" sz="2800" b="1" i="1"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Rabin</a:t>
            </a:r>
            <a:r>
              <a:rPr kumimoji="0" lang="zh-CN"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算法是一个被证明其破解难度正好等价于大整数分解的公钥密码算法，它是第一个可证明安全的公钥密码算法</a:t>
            </a:r>
            <a:r>
              <a:rPr kumimoji="0" lang="en-US"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altLang="zh-CN" sz="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 </a:t>
            </a:r>
            <a:br>
              <a:rPr kumimoji="0" lang="en-US"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br>
            <a:r>
              <a:rPr kumimoji="0" lang="en-US" altLang="zh-CN" sz="2800" b="1" i="1"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3</a:t>
            </a:r>
            <a:r>
              <a:rPr lang="en-US" altLang="zh-CN" sz="2800" b="1" i="1" kern="100" dirty="0">
                <a:solidFill>
                  <a:srgbClr val="7E0C6E"/>
                </a:solidFill>
                <a:latin typeface="Times New Roman" panose="02020603050405020304" pitchFamily="18" charset="0"/>
                <a:ea typeface="汉仪大宋简" panose="02010600030101010101" charset="-122"/>
                <a:cs typeface="Times New Roman" panose="02020603050405020304" pitchFamily="18" charset="0"/>
              </a:rPr>
              <a:t>. </a:t>
            </a:r>
            <a:r>
              <a:rPr kumimoji="0" lang="en-US" altLang="zh-CN" sz="2800" b="1" i="1"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Rabin</a:t>
            </a:r>
            <a:r>
              <a:rPr kumimoji="0" lang="zh-CN"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算法的安全性基于求解合数模下的平方根的困难性</a:t>
            </a:r>
            <a:r>
              <a:rPr kumimoji="0" lang="zh-CN" altLang="en-US"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a:t>
            </a:r>
            <a:endParaRPr kumimoji="0" lang="zh-CN"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endParaRPr>
          </a:p>
        </p:txBody>
      </p:sp>
      <p:sp>
        <p:nvSpPr>
          <p:cNvPr id="4" name="文本框 3">
            <a:extLst>
              <a:ext uri="{FF2B5EF4-FFF2-40B4-BE49-F238E27FC236}">
                <a16:creationId xmlns:a16="http://schemas.microsoft.com/office/drawing/2014/main" id="{AC8CB176-17F4-FFD0-8D71-B6EFA08DAE0A}"/>
              </a:ext>
            </a:extLst>
          </p:cNvPr>
          <p:cNvSpPr txBox="1"/>
          <p:nvPr/>
        </p:nvSpPr>
        <p:spPr>
          <a:xfrm>
            <a:off x="907472" y="1606189"/>
            <a:ext cx="609946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mn-cs"/>
              </a:rPr>
              <a:t>简介：</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mn-cs"/>
            </a:endParaRPr>
          </a:p>
        </p:txBody>
      </p:sp>
    </p:spTree>
    <p:extLst>
      <p:ext uri="{BB962C8B-B14F-4D97-AF65-F5344CB8AC3E}">
        <p14:creationId xmlns:p14="http://schemas.microsoft.com/office/powerpoint/2010/main" val="42856792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3" name="组合 2">
            <a:extLst>
              <a:ext uri="{FF2B5EF4-FFF2-40B4-BE49-F238E27FC236}">
                <a16:creationId xmlns:a16="http://schemas.microsoft.com/office/drawing/2014/main" id="{408FC5EC-28C8-505A-F692-4F1A83E3DA4C}"/>
              </a:ext>
            </a:extLst>
          </p:cNvPr>
          <p:cNvGrpSpPr/>
          <p:nvPr/>
        </p:nvGrpSpPr>
        <p:grpSpPr>
          <a:xfrm>
            <a:off x="0" y="-1"/>
            <a:ext cx="12192000" cy="7433953"/>
            <a:chOff x="0" y="-1"/>
            <a:chExt cx="12192000" cy="7433953"/>
          </a:xfrm>
        </p:grpSpPr>
        <p:pic>
          <p:nvPicPr>
            <p:cNvPr id="6" name="Shape 97">
              <a:extLst>
                <a:ext uri="{FF2B5EF4-FFF2-40B4-BE49-F238E27FC236}">
                  <a16:creationId xmlns:a16="http://schemas.microsoft.com/office/drawing/2014/main" id="{7AF63848-F4BF-6F72-5BDB-B2CBE2E36D2B}"/>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8" name="Rectangle 27">
              <a:extLst>
                <a:ext uri="{FF2B5EF4-FFF2-40B4-BE49-F238E27FC236}">
                  <a16:creationId xmlns:a16="http://schemas.microsoft.com/office/drawing/2014/main" id="{F8FD2AB1-DDE2-1CCD-BAFA-007EEA0DE7DB}"/>
                </a:ext>
              </a:extLst>
            </p:cNvPr>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Rabin</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3600" b="1" i="1"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Rabin</a:t>
            </a: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算法</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CAE4E357-17D8-1187-F0CD-414A250540EF}"/>
                  </a:ext>
                </a:extLst>
              </p:cNvPr>
              <p:cNvSpPr txBox="1"/>
              <p:nvPr/>
            </p:nvSpPr>
            <p:spPr>
              <a:xfrm>
                <a:off x="817417" y="1966986"/>
                <a:ext cx="10411691" cy="1127681"/>
              </a:xfrm>
              <a:prstGeom prst="rect">
                <a:avLst/>
              </a:prstGeom>
              <a:noFill/>
            </p:spPr>
            <p:txBody>
              <a:bodyPr wrap="square" rtlCol="0">
                <a:spAutoFit/>
              </a:bodyPr>
              <a:lstStyle/>
              <a:p>
                <a:pPr marL="0" marR="0" lvl="0" indent="66675" algn="just"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宋体" panose="02010600030101010101" pitchFamily="2" charset="-122"/>
                  </a:rPr>
                  <a:t>定理</a:t>
                </a:r>
                <a:r>
                  <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宋体" panose="02010600030101010101" pitchFamily="2" charset="-122"/>
                  </a:rPr>
                  <a:t>3.5.4 </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宋体" panose="02010600030101010101" pitchFamily="2" charset="-122"/>
                  </a:rPr>
                  <a:t>素数</a:t>
                </a:r>
                <a14:m>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zh-CN"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𝟑</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e>
                    </m:d>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，且</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𝒂</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为模</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𝒑</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的二次剩余，则</a:t>
                </a:r>
                <a14:m>
                  <m:oMath xmlns:m="http://schemas.openxmlformats.org/officeDocument/2006/math">
                    <m:r>
                      <a:rPr kumimoji="0" lang="zh-CN"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sup>
                        <m:f>
                          <m:fPr>
                            <m:ctrlPr>
                              <a:rPr kumimoji="0" lang="zh-CN"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fPr>
                          <m:num>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num>
                          <m:den>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den>
                        </m:f>
                      </m:sup>
                    </m:sSup>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为</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𝒂</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的模</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𝒑</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平方根</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endParaRPr kumimoji="0" lang="zh-CN" altLang="zh-CN" sz="2800" b="0" i="0" u="none" strike="noStrike" kern="100" cap="none" spc="0" normalizeH="0" baseline="0" noProof="0" dirty="0">
                  <a:ln>
                    <a:noFill/>
                  </a:ln>
                  <a:solidFill>
                    <a:prstClr val="black"/>
                  </a:solidFill>
                  <a:effectLst/>
                  <a:uLnTx/>
                  <a:uFillTx/>
                  <a:latin typeface="汉仪大宋简" panose="02010600030101010101" charset="-122"/>
                  <a:ea typeface="汉仪大宋简" panose="02010600030101010101"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CAE4E357-17D8-1187-F0CD-414A250540EF}"/>
                  </a:ext>
                </a:extLst>
              </p:cNvPr>
              <p:cNvSpPr txBox="1">
                <a:spLocks noRot="1" noChangeAspect="1" noMove="1" noResize="1" noEditPoints="1" noAdjustHandles="1" noChangeArrowheads="1" noChangeShapeType="1" noTextEdit="1"/>
              </p:cNvSpPr>
              <p:nvPr/>
            </p:nvSpPr>
            <p:spPr>
              <a:xfrm>
                <a:off x="817417" y="1966986"/>
                <a:ext cx="10411691" cy="1127681"/>
              </a:xfrm>
              <a:prstGeom prst="rect">
                <a:avLst/>
              </a:prstGeom>
              <a:blipFill>
                <a:blip r:embed="rId9"/>
                <a:stretch>
                  <a:fillRect l="-1171" b="-14054"/>
                </a:stretch>
              </a:blipFill>
            </p:spPr>
            <p:txBody>
              <a:bodyPr/>
              <a:lstStyle/>
              <a:p>
                <a:r>
                  <a:rPr lang="zh-CN" altLang="en-US">
                    <a:noFill/>
                  </a:rPr>
                  <a:t> </a:t>
                </a:r>
              </a:p>
            </p:txBody>
          </p:sp>
        </mc:Fallback>
      </mc:AlternateContent>
      <p:sp>
        <p:nvSpPr>
          <p:cNvPr id="4" name="文本框 3">
            <a:extLst>
              <a:ext uri="{FF2B5EF4-FFF2-40B4-BE49-F238E27FC236}">
                <a16:creationId xmlns:a16="http://schemas.microsoft.com/office/drawing/2014/main" id="{AC8CB176-17F4-FFD0-8D71-B6EFA08DAE0A}"/>
              </a:ext>
            </a:extLst>
          </p:cNvPr>
          <p:cNvSpPr txBox="1"/>
          <p:nvPr/>
        </p:nvSpPr>
        <p:spPr>
          <a:xfrm>
            <a:off x="893618" y="1542155"/>
            <a:ext cx="609946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mn-cs"/>
              </a:rPr>
              <a:t>数学基础：</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mn-cs"/>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3FFE7E3-095B-936F-97C5-2937A8849836}"/>
                  </a:ext>
                </a:extLst>
              </p:cNvPr>
              <p:cNvSpPr txBox="1"/>
              <p:nvPr/>
            </p:nvSpPr>
            <p:spPr>
              <a:xfrm>
                <a:off x="893618" y="3173327"/>
                <a:ext cx="10044546" cy="3147272"/>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证明： </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由欧拉判别条件可以推得</a:t>
                </a:r>
                <a:endPar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l" defTabSz="914400" rtl="0" eaLnBrk="1" fontAlgn="auto" latinLnBrk="0" hangingPunct="1">
                  <a:lnSpc>
                    <a:spcPct val="15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p>
                        <m:sSupPr>
                          <m:ctrlPr>
                            <a:rPr kumimoji="0" lang="zh-CN"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d>
                            <m:dPr>
                              <m:ctrlPr>
                                <a:rPr kumimoji="0" lang="zh-CN"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dPr>
                            <m:e>
                              <m:r>
                                <a:rPr kumimoji="0" lang="zh-CN"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sup>
                                  <m:f>
                                    <m:fPr>
                                      <m:ctrlPr>
                                        <a:rPr kumimoji="0" lang="zh-CN"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fPr>
                                    <m:num>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num>
                                    <m:den>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den>
                                  </m:f>
                                </m:sup>
                              </m:sSup>
                            </m:e>
                          </m:d>
                        </m:e>
                        <m:sup>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𝟐</m:t>
                          </m:r>
                        </m:sup>
                      </m:sSup>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sup>
                          <m:f>
                            <m:fPr>
                              <m:ctrlPr>
                                <a:rPr kumimoji="0" lang="zh-CN"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fPr>
                            <m:num>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num>
                            <m:den>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𝟐</m:t>
                              </m:r>
                            </m:den>
                          </m:f>
                        </m:sup>
                      </m:sSup>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sSupPr>
                        <m:e>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sup>
                          <m:f>
                            <m:fPr>
                              <m:ctrlPr>
                                <a:rPr kumimoji="0" lang="zh-CN"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ctrlPr>
                            </m:fPr>
                            <m:num>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num>
                            <m:den>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𝟐</m:t>
                              </m:r>
                            </m:den>
                          </m:f>
                        </m:sup>
                      </m:sSup>
                      <m:r>
                        <a:rPr kumimoji="0" lang="zh-CN"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oMath>
                  </m:oMathPara>
                </a14:m>
                <a:endParaRPr kumimoji="0" lang="en-US" altLang="zh-CN" sz="28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且</a:t>
                </a:r>
                <a14:m>
                  <m:oMath xmlns:m="http://schemas.openxmlformats.org/officeDocument/2006/math">
                    <m:r>
                      <a:rPr kumimoji="0" lang="zh-CN" altLang="zh-CN" sz="2800" b="1" i="0"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sup>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den>
                        </m:f>
                      </m:sup>
                    </m:sSup>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是仅有的两个解，即</a:t>
                </a:r>
                <a14:m>
                  <m:oMath xmlns:m="http://schemas.openxmlformats.org/officeDocument/2006/math">
                    <m:r>
                      <a:rPr kumimoji="0" lang="zh-CN"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𝒂</m:t>
                        </m:r>
                      </m:e>
                      <m:sup>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den>
                        </m:f>
                      </m:sup>
                    </m:sSup>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为</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𝒂</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的模</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𝒑</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平方根</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 </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定理得证</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endPar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zh-CN" sz="1800" b="1" i="0" u="none" strike="noStrike" kern="100" cap="none" spc="0" normalizeH="0" baseline="0" noProof="0" dirty="0">
                  <a:ln>
                    <a:noFill/>
                  </a:ln>
                  <a:solidFill>
                    <a:prstClr val="black"/>
                  </a:solidFill>
                  <a:effectLst/>
                  <a:uLnTx/>
                  <a:uFillTx/>
                  <a:latin typeface="汉仪大宋简" panose="02010600030101010101" charset="-122"/>
                  <a:ea typeface="汉仪大宋简" panose="02010600030101010101"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3FFE7E3-095B-936F-97C5-2937A8849836}"/>
                  </a:ext>
                </a:extLst>
              </p:cNvPr>
              <p:cNvSpPr txBox="1">
                <a:spLocks noRot="1" noChangeAspect="1" noMove="1" noResize="1" noEditPoints="1" noAdjustHandles="1" noChangeArrowheads="1" noChangeShapeType="1" noTextEdit="1"/>
              </p:cNvSpPr>
              <p:nvPr/>
            </p:nvSpPr>
            <p:spPr>
              <a:xfrm>
                <a:off x="893618" y="3173327"/>
                <a:ext cx="10044546" cy="3147272"/>
              </a:xfrm>
              <a:prstGeom prst="rect">
                <a:avLst/>
              </a:prstGeom>
              <a:blipFill>
                <a:blip r:embed="rId10"/>
                <a:stretch>
                  <a:fillRect l="-1275" r="-30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485608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 name="组合 1">
            <a:extLst>
              <a:ext uri="{FF2B5EF4-FFF2-40B4-BE49-F238E27FC236}">
                <a16:creationId xmlns:a16="http://schemas.microsoft.com/office/drawing/2014/main" id="{0AD3F3A8-CBC1-AA0D-76EB-37D88CD1E363}"/>
              </a:ext>
            </a:extLst>
          </p:cNvPr>
          <p:cNvGrpSpPr/>
          <p:nvPr/>
        </p:nvGrpSpPr>
        <p:grpSpPr>
          <a:xfrm>
            <a:off x="0" y="-1"/>
            <a:ext cx="12192000" cy="7433953"/>
            <a:chOff x="0" y="-1"/>
            <a:chExt cx="12192000" cy="7433953"/>
          </a:xfrm>
        </p:grpSpPr>
        <p:pic>
          <p:nvPicPr>
            <p:cNvPr id="3" name="Shape 97">
              <a:extLst>
                <a:ext uri="{FF2B5EF4-FFF2-40B4-BE49-F238E27FC236}">
                  <a16:creationId xmlns:a16="http://schemas.microsoft.com/office/drawing/2014/main" id="{E552A20C-98E7-5FF9-0765-61EAA7DB5078}"/>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4" name="Rectangle 27">
              <a:extLst>
                <a:ext uri="{FF2B5EF4-FFF2-40B4-BE49-F238E27FC236}">
                  <a16:creationId xmlns:a16="http://schemas.microsoft.com/office/drawing/2014/main" id="{D70F7C18-1109-4EBC-6F35-1AA080778BA8}"/>
                </a:ext>
              </a:extLst>
            </p:cNvPr>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Rabin</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3600" b="1" i="1"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Rabin</a:t>
            </a: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算法实现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3FFE7E3-095B-936F-97C5-2937A8849836}"/>
                  </a:ext>
                </a:extLst>
              </p:cNvPr>
              <p:cNvSpPr txBox="1"/>
              <p:nvPr/>
            </p:nvSpPr>
            <p:spPr>
              <a:xfrm>
                <a:off x="448833" y="1390754"/>
                <a:ext cx="11294335" cy="5293500"/>
              </a:xfrm>
              <a:prstGeom prst="rect">
                <a:avLst/>
              </a:prstGeom>
              <a:noFill/>
            </p:spPr>
            <p:txBody>
              <a:bodyPr wrap="square" rtlCol="0">
                <a:spAutoFit/>
              </a:bodyPr>
              <a:lstStyle/>
              <a:p>
                <a:pPr marL="457200" marR="0" lvl="0" indent="-457200" algn="l" defTabSz="914400" rtl="0" eaLnBrk="1" fontAlgn="auto" latinLnBrk="0" hangingPunct="1">
                  <a:lnSpc>
                    <a:spcPct val="120000"/>
                  </a:lnSpc>
                  <a:spcBef>
                    <a:spcPts val="0"/>
                  </a:spcBef>
                  <a:spcAft>
                    <a:spcPts val="0"/>
                  </a:spcAft>
                  <a:buClrTx/>
                  <a:buSzTx/>
                  <a:buFont typeface="Arial" panose="020B0604020202020204" pitchFamily="34" charset="0"/>
                  <a:buChar char="•"/>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密钥生成（加密）：</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66675" algn="just" defTabSz="914400" rtl="0" eaLnBrk="1" fontAlgn="auto" latinLnBrk="0" hangingPunct="1">
                  <a:lnSpc>
                    <a:spcPct val="120000"/>
                  </a:lnSpc>
                  <a:spcBef>
                    <a:spcPts val="0"/>
                  </a:spcBef>
                  <a:spcAft>
                    <a:spcPts val="0"/>
                  </a:spcAft>
                  <a:buClrTx/>
                  <a:buSzTx/>
                  <a:buFontTx/>
                  <a:buNone/>
                  <a:tabLst/>
                  <a:defRPr/>
                </a:pPr>
                <a:r>
                  <a:rPr kumimoji="0" lang="en-US" altLang="zh-CN" sz="32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    </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公式为</a:t>
                </a:r>
                <a14:m>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𝑪</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m:t>
                        </m:r>
                      </m:e>
                      <m:sup>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𝟐</m:t>
                        </m:r>
                      </m:sup>
                    </m:sSup>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𝒏</m:t>
                    </m:r>
                  </m:oMath>
                </a14:m>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其中</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C</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为密文，</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m</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为明文。随机取两个大素数</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p</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q</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，满足</a:t>
                </a:r>
                <a14:m>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zh-CN"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r>
                      <a:rPr kumimoji="0" lang="zh-CN"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𝟑</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oMath>
                </a14:m>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即这两个素数形式为</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𝒌</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𝟑</m:t>
                    </m:r>
                  </m:oMath>
                </a14:m>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计算</a:t>
                </a:r>
                <a14:m>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𝒏</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𝒑𝒒</m:t>
                    </m:r>
                  </m:oMath>
                </a14:m>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以</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𝒏</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作为公钥公开，</a:t>
                </a:r>
                <a:r>
                  <a:rPr kumimoji="0" lang="en-US" altLang="zh-CN" sz="2800" b="1" i="0" u="none" strike="noStrike" kern="100" cap="none" spc="0" normalizeH="0" baseline="0" noProof="0" dirty="0">
                    <a:ln>
                      <a:noFill/>
                    </a:ln>
                    <a:solidFill>
                      <a:srgbClr val="7E0C6E"/>
                    </a:solidFill>
                    <a:effectLst/>
                    <a:uLnTx/>
                    <a:uFillTx/>
                    <a:latin typeface="Calibri"/>
                    <a:ea typeface="等线" panose="02010600030101010101" pitchFamily="2" charset="-122"/>
                    <a:cs typeface="Times New Roman" panose="02020603050405020304" pitchFamily="18" charset="0"/>
                  </a:rPr>
                  <a:t> </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zh-CN" altLang="en-US"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作为私钥，秘密保存。同样，我们看到想要由公钥</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n</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求得对应的私钥，只要</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n</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足够大，这便是困难的。</a:t>
                </a:r>
                <a:endPar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2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    </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值得注意的是该加密函数并不是一个单射，对于任意的一个密文，有四个可能的明文与之对应，根据校验码可以在明文空间中取得真正的明文，或者在密文前面添加时间戳等方法进行明文校验。求解与分解</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n</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是等价的，所以破译</a:t>
                </a:r>
                <a:r>
                  <a:rPr kumimoji="0" lang="en-US" altLang="zh-CN" sz="28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Rabin</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密码的困难程度等价于大整数分解的困难问题。</a:t>
                </a:r>
                <a:endPar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3FFE7E3-095B-936F-97C5-2937A8849836}"/>
                  </a:ext>
                </a:extLst>
              </p:cNvPr>
              <p:cNvSpPr txBox="1">
                <a:spLocks noRot="1" noChangeAspect="1" noMove="1" noResize="1" noEditPoints="1" noAdjustHandles="1" noChangeArrowheads="1" noChangeShapeType="1" noTextEdit="1"/>
              </p:cNvSpPr>
              <p:nvPr/>
            </p:nvSpPr>
            <p:spPr>
              <a:xfrm>
                <a:off x="448833" y="1390754"/>
                <a:ext cx="11294335" cy="5293500"/>
              </a:xfrm>
              <a:prstGeom prst="rect">
                <a:avLst/>
              </a:prstGeom>
              <a:blipFill>
                <a:blip r:embed="rId9"/>
                <a:stretch>
                  <a:fillRect l="-1134" t="-346" r="-1134" b="-2304"/>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838732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p:cNvPicPr>
            <a:picLocks noChangeAspect="1"/>
          </p:cNvPicPr>
          <p:nvPr/>
        </p:nvPicPr>
        <p:blipFill>
          <a:blip r:embed="rId3"/>
          <a:srcRect l="19248" r="57817" b="1451"/>
          <a:stretch>
            <a:fillRect/>
          </a:stretch>
        </p:blipFill>
        <p:spPr>
          <a:xfrm>
            <a:off x="0" y="1"/>
            <a:ext cx="2796209" cy="6857999"/>
          </a:xfrm>
          <a:custGeom>
            <a:avLst/>
            <a:gdLst>
              <a:gd name="connsiteX0" fmla="*/ 0 w 2796209"/>
              <a:gd name="connsiteY0" fmla="*/ 0 h 6758489"/>
              <a:gd name="connsiteX1" fmla="*/ 2796209 w 2796209"/>
              <a:gd name="connsiteY1" fmla="*/ 0 h 6758489"/>
              <a:gd name="connsiteX2" fmla="*/ 2796209 w 2796209"/>
              <a:gd name="connsiteY2" fmla="*/ 6758489 h 6758489"/>
              <a:gd name="connsiteX3" fmla="*/ 0 w 2796209"/>
              <a:gd name="connsiteY3" fmla="*/ 6758489 h 6758489"/>
            </a:gdLst>
            <a:ahLst/>
            <a:cxnLst>
              <a:cxn ang="0">
                <a:pos x="connsiteX0" y="connsiteY0"/>
              </a:cxn>
              <a:cxn ang="0">
                <a:pos x="connsiteX1" y="connsiteY1"/>
              </a:cxn>
              <a:cxn ang="0">
                <a:pos x="connsiteX2" y="connsiteY2"/>
              </a:cxn>
              <a:cxn ang="0">
                <a:pos x="connsiteX3" y="connsiteY3"/>
              </a:cxn>
            </a:cxnLst>
            <a:rect l="l" t="t" r="r" b="b"/>
            <a:pathLst>
              <a:path w="2796209" h="6758489">
                <a:moveTo>
                  <a:pt x="0" y="0"/>
                </a:moveTo>
                <a:lnTo>
                  <a:pt x="2796209" y="0"/>
                </a:lnTo>
                <a:lnTo>
                  <a:pt x="2796209" y="6758489"/>
                </a:lnTo>
                <a:lnTo>
                  <a:pt x="0" y="6758489"/>
                </a:lnTo>
                <a:close/>
              </a:path>
            </a:pathLst>
          </a:custGeom>
        </p:spPr>
      </p:pic>
      <p:sp>
        <p:nvSpPr>
          <p:cNvPr id="8" name="Rectangle 7"/>
          <p:cNvSpPr>
            <a:spLocks noGrp="1" noRot="1" noChangeAspect="1" noMove="1" noResize="1" noEditPoints="1" noAdjustHandles="1" noChangeArrowheads="1" noChangeShapeType="1" noTextEdit="1"/>
          </p:cNvSpPr>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Forte" panose="03060902040502070203" charset="0"/>
              <a:ea typeface="微软雅黑" panose="020B0503020204020204" charset="-122"/>
              <a:cs typeface="+mn-cs"/>
              <a:sym typeface="Forte" panose="03060902040502070203" charset="0"/>
            </a:endParaRPr>
          </a:p>
        </p:txBody>
      </p:sp>
      <p:pic>
        <p:nvPicPr>
          <p:cNvPr id="6" name="图片 5"/>
          <p:cNvPicPr>
            <a:picLocks noChangeAspect="1"/>
          </p:cNvPicPr>
          <p:nvPr/>
        </p:nvPicPr>
        <p:blipFill>
          <a:blip r:embed="rId4">
            <a:lum bright="70000" contrast="-70000"/>
          </a:blip>
          <a:stretch>
            <a:fillRect/>
          </a:stretch>
        </p:blipFill>
        <p:spPr>
          <a:xfrm>
            <a:off x="655715" y="1028700"/>
            <a:ext cx="1614199" cy="1614199"/>
          </a:xfrm>
          <a:prstGeom prst="rect">
            <a:avLst/>
          </a:prstGeom>
        </p:spPr>
      </p:pic>
      <p:pic>
        <p:nvPicPr>
          <p:cNvPr id="7" name="图片 6"/>
          <p:cNvPicPr>
            <a:picLocks noChangeAspect="1"/>
          </p:cNvPicPr>
          <p:nvPr/>
        </p:nvPicPr>
        <p:blipFill>
          <a:blip r:embed="rId5"/>
          <a:stretch>
            <a:fillRect/>
          </a:stretch>
        </p:blipFill>
        <p:spPr>
          <a:xfrm>
            <a:off x="487791" y="2890282"/>
            <a:ext cx="1820623" cy="2767981"/>
          </a:xfrm>
          <a:prstGeom prst="rect">
            <a:avLst/>
          </a:prstGeom>
        </p:spPr>
      </p:pic>
      <p:sp>
        <p:nvSpPr>
          <p:cNvPr id="5" name="文本框 4"/>
          <p:cNvSpPr txBox="1"/>
          <p:nvPr/>
        </p:nvSpPr>
        <p:spPr>
          <a:xfrm>
            <a:off x="9607824" y="155840"/>
            <a:ext cx="1643271" cy="76835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4400" b="1" i="0" u="none" strike="noStrike" kern="1200" cap="none" spc="0" normalizeH="0" baseline="0" noProof="0" dirty="0">
                <a:ln>
                  <a:noFill/>
                </a:ln>
                <a:solidFill>
                  <a:srgbClr val="7E0C6E"/>
                </a:solidFill>
                <a:effectLst/>
                <a:uLnTx/>
                <a:uFillTx/>
                <a:latin typeface="华文行楷" panose="02010800040101010101" charset="-122"/>
                <a:ea typeface="华文行楷" panose="02010800040101010101" charset="-122"/>
                <a:cs typeface="+mn-cs"/>
              </a:rPr>
              <a:t>目录</a:t>
            </a:r>
          </a:p>
        </p:txBody>
      </p:sp>
      <p:pic>
        <p:nvPicPr>
          <p:cNvPr id="9" name="图形 8"/>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4679" t="73278"/>
          <a:stretch>
            <a:fillRect/>
          </a:stretch>
        </p:blipFill>
        <p:spPr>
          <a:xfrm>
            <a:off x="9517768" y="925281"/>
            <a:ext cx="1823383" cy="199589"/>
          </a:xfrm>
          <a:custGeom>
            <a:avLst/>
            <a:gdLst>
              <a:gd name="connsiteX0" fmla="*/ 0 w 2604270"/>
              <a:gd name="connsiteY0" fmla="*/ 0 h 285065"/>
              <a:gd name="connsiteX1" fmla="*/ 2604270 w 2604270"/>
              <a:gd name="connsiteY1" fmla="*/ 0 h 285065"/>
              <a:gd name="connsiteX2" fmla="*/ 2604270 w 2604270"/>
              <a:gd name="connsiteY2" fmla="*/ 285065 h 285065"/>
              <a:gd name="connsiteX3" fmla="*/ 0 w 2604270"/>
              <a:gd name="connsiteY3" fmla="*/ 285065 h 285065"/>
            </a:gdLst>
            <a:ahLst/>
            <a:cxnLst>
              <a:cxn ang="0">
                <a:pos x="connsiteX0" y="connsiteY0"/>
              </a:cxn>
              <a:cxn ang="0">
                <a:pos x="connsiteX1" y="connsiteY1"/>
              </a:cxn>
              <a:cxn ang="0">
                <a:pos x="connsiteX2" y="connsiteY2"/>
              </a:cxn>
              <a:cxn ang="0">
                <a:pos x="connsiteX3" y="connsiteY3"/>
              </a:cxn>
            </a:cxnLst>
            <a:rect l="l" t="t" r="r" b="b"/>
            <a:pathLst>
              <a:path w="2604270" h="285065">
                <a:moveTo>
                  <a:pt x="0" y="0"/>
                </a:moveTo>
                <a:lnTo>
                  <a:pt x="2604270" y="0"/>
                </a:lnTo>
                <a:lnTo>
                  <a:pt x="2604270" y="285065"/>
                </a:lnTo>
                <a:lnTo>
                  <a:pt x="0" y="285065"/>
                </a:lnTo>
                <a:close/>
              </a:path>
            </a:pathLst>
          </a:custGeom>
        </p:spPr>
      </p:pic>
      <p:grpSp>
        <p:nvGrpSpPr>
          <p:cNvPr id="52" name="组合 51"/>
          <p:cNvGrpSpPr/>
          <p:nvPr/>
        </p:nvGrpSpPr>
        <p:grpSpPr>
          <a:xfrm>
            <a:off x="3560560" y="1028051"/>
            <a:ext cx="51098" cy="5585880"/>
            <a:chOff x="3560560" y="1028051"/>
            <a:chExt cx="51098" cy="5585880"/>
          </a:xfrm>
        </p:grpSpPr>
        <p:sp>
          <p:nvSpPr>
            <p:cNvPr id="33" name="矩形 32"/>
            <p:cNvSpPr/>
            <p:nvPr/>
          </p:nvSpPr>
          <p:spPr>
            <a:xfrm>
              <a:off x="3560560" y="3795082"/>
              <a:ext cx="51098" cy="2818849"/>
            </a:xfrm>
            <a:prstGeom prst="rect">
              <a:avLst/>
            </a:prstGeom>
            <a:gradFill>
              <a:gsLst>
                <a:gs pos="68401">
                  <a:srgbClr val="CDA9C8"/>
                </a:gs>
                <a:gs pos="50001">
                  <a:srgbClr val="7E0C6E"/>
                </a:gs>
                <a:gs pos="24700">
                  <a:srgbClr val="7E0C6E"/>
                </a:gs>
                <a:gs pos="0">
                  <a:srgbClr val="7E0C6E"/>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37" name="矩形 36"/>
            <p:cNvSpPr/>
            <p:nvPr/>
          </p:nvSpPr>
          <p:spPr>
            <a:xfrm rot="10800000">
              <a:off x="3560560" y="1028051"/>
              <a:ext cx="51098" cy="2818849"/>
            </a:xfrm>
            <a:prstGeom prst="rect">
              <a:avLst/>
            </a:prstGeom>
            <a:gradFill>
              <a:gsLst>
                <a:gs pos="68401">
                  <a:srgbClr val="CDA9C8"/>
                </a:gs>
                <a:gs pos="50001">
                  <a:srgbClr val="7E0C6E"/>
                </a:gs>
                <a:gs pos="24700">
                  <a:srgbClr val="7E0C6E"/>
                </a:gs>
                <a:gs pos="0">
                  <a:srgbClr val="7E0C6E"/>
                </a:gs>
                <a:gs pos="100000">
                  <a:schemeClr val="bg1">
                    <a:lumMod val="95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1" name="组合 50"/>
          <p:cNvGrpSpPr/>
          <p:nvPr/>
        </p:nvGrpSpPr>
        <p:grpSpPr>
          <a:xfrm>
            <a:off x="4099453" y="1285142"/>
            <a:ext cx="7744784" cy="705744"/>
            <a:chOff x="4099453" y="1322978"/>
            <a:chExt cx="7744784" cy="705744"/>
          </a:xfrm>
        </p:grpSpPr>
        <p:grpSp>
          <p:nvGrpSpPr>
            <p:cNvPr id="15" name="组合 14"/>
            <p:cNvGrpSpPr/>
            <p:nvPr/>
          </p:nvGrpSpPr>
          <p:grpSpPr>
            <a:xfrm>
              <a:off x="4099453" y="1322978"/>
              <a:ext cx="7744784" cy="705744"/>
              <a:chOff x="3356891" y="2074277"/>
              <a:chExt cx="7744784" cy="705744"/>
            </a:xfrm>
          </p:grpSpPr>
          <p:sp>
            <p:nvSpPr>
              <p:cNvPr id="48" name="矩形 47"/>
              <p:cNvSpPr/>
              <p:nvPr/>
            </p:nvSpPr>
            <p:spPr>
              <a:xfrm>
                <a:off x="4357208" y="2147919"/>
                <a:ext cx="6732193" cy="57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9" name="矩形 48"/>
              <p:cNvSpPr/>
              <p:nvPr/>
            </p:nvSpPr>
            <p:spPr>
              <a:xfrm>
                <a:off x="3356891" y="2074277"/>
                <a:ext cx="1024865" cy="705744"/>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rPr>
                  <a:t>一</a:t>
                </a:r>
              </a:p>
            </p:txBody>
          </p:sp>
          <p:sp>
            <p:nvSpPr>
              <p:cNvPr id="50" name="矩形 49"/>
              <p:cNvSpPr/>
              <p:nvPr/>
            </p:nvSpPr>
            <p:spPr>
              <a:xfrm>
                <a:off x="10966663" y="2141567"/>
                <a:ext cx="135012" cy="584169"/>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grpSp>
        <p:sp>
          <p:nvSpPr>
            <p:cNvPr id="4" name="文本框 3"/>
            <p:cNvSpPr txBox="1"/>
            <p:nvPr/>
          </p:nvSpPr>
          <p:spPr>
            <a:xfrm>
              <a:off x="5118753" y="1410555"/>
              <a:ext cx="6417532"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latin typeface="方正魏碑简体" panose="03000509000000000000" pitchFamily="65" charset="-122"/>
                  <a:ea typeface="方正魏碑简体" panose="03000509000000000000" pitchFamily="65" charset="-122"/>
                </a:rPr>
                <a:t>分工安排</a:t>
              </a:r>
              <a:endParaRPr kumimoji="0" lang="zh-CN" altLang="en-US" sz="3200" b="0" i="0" u="none" strike="noStrike" kern="1200" cap="none" spc="0" normalizeH="0" baseline="0" noProof="0" dirty="0">
                <a:ln>
                  <a:noFill/>
                </a:ln>
                <a:solidFill>
                  <a:prstClr val="black"/>
                </a:solidFill>
                <a:effectLst/>
                <a:uLnTx/>
                <a:uFillTx/>
                <a:latin typeface="方正魏碑简体" panose="03000509000000000000" pitchFamily="65" charset="-122"/>
                <a:ea typeface="方正魏碑简体" panose="03000509000000000000" pitchFamily="65" charset="-122"/>
                <a:cs typeface="+mn-cs"/>
              </a:endParaRPr>
            </a:p>
          </p:txBody>
        </p:sp>
      </p:grpSp>
      <p:grpSp>
        <p:nvGrpSpPr>
          <p:cNvPr id="38" name="组合 37"/>
          <p:cNvGrpSpPr/>
          <p:nvPr/>
        </p:nvGrpSpPr>
        <p:grpSpPr>
          <a:xfrm>
            <a:off x="4099453" y="2640252"/>
            <a:ext cx="7744784" cy="705744"/>
            <a:chOff x="4099453" y="2320100"/>
            <a:chExt cx="7744784" cy="705744"/>
          </a:xfrm>
        </p:grpSpPr>
        <p:grpSp>
          <p:nvGrpSpPr>
            <p:cNvPr id="16" name="组合 15"/>
            <p:cNvGrpSpPr/>
            <p:nvPr/>
          </p:nvGrpSpPr>
          <p:grpSpPr>
            <a:xfrm>
              <a:off x="4099453" y="2320100"/>
              <a:ext cx="7744784" cy="705744"/>
              <a:chOff x="3356891" y="2074277"/>
              <a:chExt cx="7744784" cy="705744"/>
            </a:xfrm>
          </p:grpSpPr>
          <p:sp>
            <p:nvSpPr>
              <p:cNvPr id="45" name="矩形 44"/>
              <p:cNvSpPr/>
              <p:nvPr/>
            </p:nvSpPr>
            <p:spPr>
              <a:xfrm>
                <a:off x="4357208" y="2147919"/>
                <a:ext cx="6732193" cy="57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6" name="矩形 45"/>
              <p:cNvSpPr/>
              <p:nvPr/>
            </p:nvSpPr>
            <p:spPr>
              <a:xfrm>
                <a:off x="3356891" y="2074277"/>
                <a:ext cx="1024865" cy="705744"/>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rPr>
                  <a:t>二</a:t>
                </a:r>
              </a:p>
            </p:txBody>
          </p:sp>
          <p:sp>
            <p:nvSpPr>
              <p:cNvPr id="47" name="矩形 46"/>
              <p:cNvSpPr/>
              <p:nvPr/>
            </p:nvSpPr>
            <p:spPr>
              <a:xfrm>
                <a:off x="10966663" y="2141567"/>
                <a:ext cx="135012" cy="584169"/>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0" name="文本框 9"/>
            <p:cNvSpPr txBox="1"/>
            <p:nvPr/>
          </p:nvSpPr>
          <p:spPr>
            <a:xfrm>
              <a:off x="5099578" y="2388943"/>
              <a:ext cx="6609715"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方正魏碑简体" panose="03000509000000000000" pitchFamily="65" charset="-122"/>
                  <a:ea typeface="方正魏碑简体" panose="03000509000000000000" pitchFamily="65" charset="-122"/>
                  <a:cs typeface="+mn-cs"/>
                </a:rPr>
                <a:t>选题的背景与意义</a:t>
              </a:r>
              <a:endParaRPr kumimoji="0" lang="zh-CN" altLang="en-US" sz="32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方正魏碑简体" panose="03000509000000000000" pitchFamily="65" charset="-122"/>
                <a:ea typeface="方正魏碑简体" panose="03000509000000000000" pitchFamily="65" charset="-122"/>
                <a:cs typeface="+mn-cs"/>
              </a:endParaRPr>
            </a:p>
          </p:txBody>
        </p:sp>
      </p:grpSp>
      <p:grpSp>
        <p:nvGrpSpPr>
          <p:cNvPr id="36" name="组合 35"/>
          <p:cNvGrpSpPr/>
          <p:nvPr/>
        </p:nvGrpSpPr>
        <p:grpSpPr>
          <a:xfrm>
            <a:off x="4099453" y="4073860"/>
            <a:ext cx="7744784" cy="705744"/>
            <a:chOff x="4099453" y="3351308"/>
            <a:chExt cx="7744784" cy="705744"/>
          </a:xfrm>
        </p:grpSpPr>
        <p:grpSp>
          <p:nvGrpSpPr>
            <p:cNvPr id="18" name="组合 17"/>
            <p:cNvGrpSpPr/>
            <p:nvPr/>
          </p:nvGrpSpPr>
          <p:grpSpPr>
            <a:xfrm>
              <a:off x="4099453" y="3351308"/>
              <a:ext cx="7744784" cy="705744"/>
              <a:chOff x="3356891" y="2074277"/>
              <a:chExt cx="7744784" cy="705744"/>
            </a:xfrm>
          </p:grpSpPr>
          <p:sp>
            <p:nvSpPr>
              <p:cNvPr id="41" name="矩形 40"/>
              <p:cNvSpPr/>
              <p:nvPr/>
            </p:nvSpPr>
            <p:spPr>
              <a:xfrm>
                <a:off x="4357208" y="2147919"/>
                <a:ext cx="6732193" cy="57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42" name="矩形 41"/>
              <p:cNvSpPr/>
              <p:nvPr/>
            </p:nvSpPr>
            <p:spPr>
              <a:xfrm>
                <a:off x="3356891" y="2074277"/>
                <a:ext cx="1024865" cy="705744"/>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rPr>
                  <a:t>三</a:t>
                </a:r>
              </a:p>
            </p:txBody>
          </p:sp>
          <p:sp>
            <p:nvSpPr>
              <p:cNvPr id="44" name="矩形 43"/>
              <p:cNvSpPr/>
              <p:nvPr/>
            </p:nvSpPr>
            <p:spPr>
              <a:xfrm>
                <a:off x="10966663" y="2141567"/>
                <a:ext cx="135012" cy="584169"/>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3" name="文本框 12"/>
            <p:cNvSpPr txBox="1"/>
            <p:nvPr/>
          </p:nvSpPr>
          <p:spPr>
            <a:xfrm>
              <a:off x="5099770" y="3420657"/>
              <a:ext cx="6604439"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方正魏碑简体" panose="03000509000000000000" pitchFamily="65" charset="-122"/>
                  <a:ea typeface="方正魏碑简体" panose="03000509000000000000" pitchFamily="65" charset="-122"/>
                  <a:cs typeface="+mn-cs"/>
                  <a:sym typeface="+mn-ea"/>
                </a:rPr>
                <a:t>项目简介与实现</a:t>
              </a:r>
              <a:endParaRPr kumimoji="0" lang="zh-CN" altLang="en-US" sz="32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方正魏碑简体" panose="03000509000000000000" pitchFamily="65" charset="-122"/>
                <a:ea typeface="方正魏碑简体" panose="03000509000000000000" pitchFamily="65" charset="-122"/>
                <a:cs typeface="+mn-cs"/>
              </a:endParaRPr>
            </a:p>
          </p:txBody>
        </p:sp>
      </p:grpSp>
      <p:grpSp>
        <p:nvGrpSpPr>
          <p:cNvPr id="39" name="组合 38"/>
          <p:cNvGrpSpPr/>
          <p:nvPr/>
        </p:nvGrpSpPr>
        <p:grpSpPr>
          <a:xfrm>
            <a:off x="4099453" y="5424813"/>
            <a:ext cx="7744784" cy="705744"/>
            <a:chOff x="4099453" y="4463242"/>
            <a:chExt cx="7744784" cy="705744"/>
          </a:xfrm>
        </p:grpSpPr>
        <p:grpSp>
          <p:nvGrpSpPr>
            <p:cNvPr id="12" name="组合 11"/>
            <p:cNvGrpSpPr/>
            <p:nvPr/>
          </p:nvGrpSpPr>
          <p:grpSpPr>
            <a:xfrm>
              <a:off x="4099453" y="4463242"/>
              <a:ext cx="7744784" cy="705744"/>
              <a:chOff x="3356891" y="2074277"/>
              <a:chExt cx="7744784" cy="705744"/>
            </a:xfrm>
          </p:grpSpPr>
          <p:sp>
            <p:nvSpPr>
              <p:cNvPr id="17" name="矩形 16"/>
              <p:cNvSpPr/>
              <p:nvPr/>
            </p:nvSpPr>
            <p:spPr>
              <a:xfrm>
                <a:off x="4357208" y="2147919"/>
                <a:ext cx="6732193" cy="570733"/>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19" name="矩形 18"/>
              <p:cNvSpPr/>
              <p:nvPr/>
            </p:nvSpPr>
            <p:spPr>
              <a:xfrm>
                <a:off x="3356891" y="2074277"/>
                <a:ext cx="1024865" cy="705744"/>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800" b="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rPr>
                  <a:t>四</a:t>
                </a:r>
                <a:endParaRPr kumimoji="0" lang="zh-CN" altLang="en-US" sz="4800" i="0" u="none" strike="noStrike" kern="1200" cap="none" spc="0" normalizeH="0" baseline="0" noProof="0" dirty="0">
                  <a:ln>
                    <a:noFill/>
                  </a:ln>
                  <a:solidFill>
                    <a:prstClr val="white"/>
                  </a:solidFill>
                  <a:effectLst/>
                  <a:uLnTx/>
                  <a:uFillTx/>
                  <a:latin typeface="方正仿郭简体" panose="03000509000000000000" pitchFamily="65" charset="-122"/>
                  <a:ea typeface="方正仿郭简体" panose="03000509000000000000" pitchFamily="65" charset="-122"/>
                  <a:cs typeface="方正仿郭简体" panose="03000509000000000000" pitchFamily="65" charset="-122"/>
                </a:endParaRPr>
              </a:p>
            </p:txBody>
          </p:sp>
          <p:sp>
            <p:nvSpPr>
              <p:cNvPr id="20" name="矩形 19"/>
              <p:cNvSpPr/>
              <p:nvPr/>
            </p:nvSpPr>
            <p:spPr>
              <a:xfrm>
                <a:off x="10966663" y="2141567"/>
                <a:ext cx="135012" cy="584169"/>
              </a:xfrm>
              <a:prstGeom prst="rect">
                <a:avLst/>
              </a:prstGeom>
              <a:solidFill>
                <a:srgbClr val="7E0C6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14" name="文本框 13"/>
            <p:cNvSpPr txBox="1"/>
            <p:nvPr/>
          </p:nvSpPr>
          <p:spPr>
            <a:xfrm>
              <a:off x="5099770" y="4524962"/>
              <a:ext cx="6050830" cy="5835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solidFill>
                    <a:prstClr val="black"/>
                  </a:solidFill>
                  <a:latin typeface="方正魏碑简体" panose="03000509000000000000" pitchFamily="65" charset="-122"/>
                  <a:ea typeface="方正魏碑简体" panose="03000509000000000000" pitchFamily="65" charset="-122"/>
                </a:rPr>
                <a:t>总结与展望</a:t>
              </a:r>
              <a:endParaRPr kumimoji="0" lang="zh-CN" altLang="en-US" sz="3200" b="0" i="0" u="none" strike="noStrike" kern="1200" cap="none" spc="0" normalizeH="0" baseline="0" noProof="0" dirty="0">
                <a:ln>
                  <a:noFill/>
                </a:ln>
                <a:solidFill>
                  <a:prstClr val="black"/>
                </a:solidFill>
                <a:effectLst>
                  <a:outerShdw blurRad="50800" dist="38100" dir="5400000" algn="t" rotWithShape="0">
                    <a:prstClr val="black">
                      <a:alpha val="40000"/>
                    </a:prstClr>
                  </a:outerShdw>
                </a:effectLst>
                <a:uLnTx/>
                <a:uFillTx/>
                <a:latin typeface="方正魏碑简体" panose="03000509000000000000" pitchFamily="65" charset="-122"/>
                <a:ea typeface="方正魏碑简体" panose="03000509000000000000" pitchFamily="65" charset="-122"/>
                <a:cs typeface="+mn-cs"/>
              </a:endParaRPr>
            </a:p>
          </p:txBody>
        </p:sp>
      </p:grpSp>
    </p:spTree>
    <p:extLst>
      <p:ext uri="{BB962C8B-B14F-4D97-AF65-F5344CB8AC3E}">
        <p14:creationId xmlns:p14="http://schemas.microsoft.com/office/powerpoint/2010/main" val="3296557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 name="组合 1">
            <a:extLst>
              <a:ext uri="{FF2B5EF4-FFF2-40B4-BE49-F238E27FC236}">
                <a16:creationId xmlns:a16="http://schemas.microsoft.com/office/drawing/2014/main" id="{1458099F-AD6E-ACDB-0498-C030E0F44CCA}"/>
              </a:ext>
            </a:extLst>
          </p:cNvPr>
          <p:cNvGrpSpPr/>
          <p:nvPr/>
        </p:nvGrpSpPr>
        <p:grpSpPr>
          <a:xfrm>
            <a:off x="0" y="-1"/>
            <a:ext cx="12192000" cy="7433953"/>
            <a:chOff x="0" y="-1"/>
            <a:chExt cx="12192000" cy="7433953"/>
          </a:xfrm>
        </p:grpSpPr>
        <p:pic>
          <p:nvPicPr>
            <p:cNvPr id="3" name="Shape 97">
              <a:extLst>
                <a:ext uri="{FF2B5EF4-FFF2-40B4-BE49-F238E27FC236}">
                  <a16:creationId xmlns:a16="http://schemas.microsoft.com/office/drawing/2014/main" id="{B140E517-A046-3F0C-07E4-FBEBC9D8BE64}"/>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4" name="Rectangle 27">
              <a:extLst>
                <a:ext uri="{FF2B5EF4-FFF2-40B4-BE49-F238E27FC236}">
                  <a16:creationId xmlns:a16="http://schemas.microsoft.com/office/drawing/2014/main" id="{68375D07-9046-39F5-903B-11BDC21D0C75}"/>
                </a:ext>
              </a:extLst>
            </p:cNvPr>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Rabin</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3600" b="1" i="1"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Rabin</a:t>
            </a: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算法实现</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3FFE7E3-095B-936F-97C5-2937A8849836}"/>
                  </a:ext>
                </a:extLst>
              </p:cNvPr>
              <p:cNvSpPr txBox="1"/>
              <p:nvPr/>
            </p:nvSpPr>
            <p:spPr>
              <a:xfrm>
                <a:off x="816444" y="1390754"/>
                <a:ext cx="9900046" cy="4396588"/>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解密：</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  </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在已知私钥</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p</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和</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q</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时求密文</a:t>
                </a: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14:m>
                  <m:oMath xmlns:m="http://schemas.openxmlformats.org/officeDocument/2006/math">
                    <m:sSub>
                      <m:sSubPr>
                        <m:ctrlPr>
                          <a:rPr kumimoji="0" lang="zh-CN"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ad>
                      <m:radPr>
                        <m:degHide m:val="on"/>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radPr>
                      <m:deg/>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𝑪</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e>
                    </m:rad>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oMath>
                </a14:m>
                <a:r>
                  <a:rPr kumimoji="0" lang="zh-CN" altLang="en-US"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sSub>
                      <m:sSubPr>
                        <m:ctrlPr>
                          <a:rPr kumimoji="0" lang="zh-CN"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𝑪</m:t>
                        </m:r>
                      </m:e>
                      <m:sup>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den>
                        </m:f>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oMath>
                </a14:m>
                <a:r>
                  <a:rPr kumimoji="0" lang="zh-CN" altLang="en-US"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rPr>
                  <a:t>，在</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zh-CN"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r>
                      <a:rPr kumimoji="0" lang="zh-CN"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𝟑</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oMath>
                </a14:m>
                <a:r>
                  <a:rPr kumimoji="0" lang="zh-CN" altLang="en-US"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rPr>
                  <a:t>时，</a:t>
                </a:r>
                <a:r>
                  <a:rPr kumimoji="0" lang="zh-CN" altLang="zh-CN" sz="2800" b="1" i="0" u="none" strike="noStrike" kern="100" cap="none" spc="0" normalizeH="0" baseline="0" noProof="0" dirty="0">
                    <a:ln>
                      <a:noFill/>
                    </a:ln>
                    <a:solidFill>
                      <a:srgbClr val="7E0C6E"/>
                    </a:solidFill>
                    <a:effectLst/>
                    <a:uLnTx/>
                    <a:uFillTx/>
                    <a:latin typeface="Calibri"/>
                    <a:ea typeface="Cambria Math" panose="02040503050406030204" pitchFamily="18" charset="0"/>
                    <a:cs typeface="Times New Roman" panose="02020603050405020304" pitchFamily="18" charset="0"/>
                  </a:rPr>
                  <a:t> </a:t>
                </a:r>
                <a14:m>
                  <m:oMath xmlns:m="http://schemas.openxmlformats.org/officeDocument/2006/math">
                    <m:sSub>
                      <m:sSubPr>
                        <m:ctrlPr>
                          <a:rPr kumimoji="0" lang="zh-CN"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𝑪</m:t>
                        </m:r>
                      </m:e>
                      <m:sup>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den>
                        </m:f>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oMath>
                </a14:m>
                <a:r>
                  <a:rPr kumimoji="0" lang="zh-CN" altLang="en-US"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rPr>
                  <a:t>，</a:t>
                </a:r>
                <a14:m>
                  <m:oMath xmlns:m="http://schemas.openxmlformats.org/officeDocument/2006/math">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𝑪</m:t>
                        </m:r>
                      </m:e>
                      <m:sup>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𝟒</m:t>
                            </m:r>
                          </m:den>
                        </m:f>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up>
                    </m:sSup>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oMath>
                </a14:m>
                <a:r>
                  <a:rPr kumimoji="0" lang="zh-CN" altLang="en-US"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lang="zh-CN" altLang="en-US" sz="2800" b="1" kern="100" dirty="0">
                    <a:solidFill>
                      <a:srgbClr val="7E0C6E"/>
                    </a:solidFill>
                    <a:latin typeface="汉仪大宋简" panose="02010600030101010101" charset="-122"/>
                    <a:ea typeface="汉仪大宋简" panose="02010600030101010101" charset="-122"/>
                    <a:cs typeface="Times New Roman" panose="02020603050405020304" pitchFamily="18" charset="0"/>
                  </a:rPr>
                  <a:t>接着根据辗转相除法得出</a:t>
                </a:r>
                <a14:m>
                  <m:oMath xmlns:m="http://schemas.openxmlformats.org/officeDocument/2006/math">
                    <m:sSub>
                      <m:sSubPr>
                        <m:ctrlPr>
                          <a:rPr lang="zh-CN" altLang="zh-CN" sz="2800" b="1" i="1" kern="100">
                            <a:solidFill>
                              <a:srgbClr val="7E0C6E"/>
                            </a:solidFill>
                            <a:latin typeface="Cambria Math" panose="02040503050406030204" pitchFamily="18" charset="0"/>
                            <a:ea typeface="汉仪大宋简" panose="02010600030101010101" charset="-122"/>
                            <a:cs typeface="Times New Roman" panose="02020603050405020304" pitchFamily="18" charset="0"/>
                          </a:rPr>
                        </m:ctrlPr>
                      </m:sSubPr>
                      <m:e>
                        <m:r>
                          <a:rPr lang="en-US" altLang="zh-CN" sz="2800" b="1" kern="100">
                            <a:solidFill>
                              <a:srgbClr val="7E0C6E"/>
                            </a:solidFill>
                            <a:latin typeface="Cambria Math" panose="02040503050406030204" pitchFamily="18" charset="0"/>
                            <a:ea typeface="汉仪大宋简" panose="02010600030101010101" charset="-122"/>
                            <a:cs typeface="Times New Roman" panose="02020603050405020304" pitchFamily="18" charset="0"/>
                          </a:rPr>
                          <m:t>𝒚</m:t>
                        </m:r>
                      </m:e>
                      <m:sub>
                        <m:r>
                          <a:rPr lang="en-US" altLang="zh-CN" sz="2800" b="1" kern="100">
                            <a:solidFill>
                              <a:srgbClr val="7E0C6E"/>
                            </a:solidFill>
                            <a:latin typeface="Cambria Math" panose="02040503050406030204" pitchFamily="18" charset="0"/>
                            <a:ea typeface="汉仪大宋简" panose="02010600030101010101" charset="-122"/>
                            <a:cs typeface="Times New Roman" panose="02020603050405020304" pitchFamily="18" charset="0"/>
                          </a:rPr>
                          <m:t>𝒑</m:t>
                        </m:r>
                      </m:sub>
                    </m:sSub>
                  </m:oMath>
                </a14:m>
                <a:r>
                  <a:rPr lang="zh-CN" altLang="en-US" sz="2800" b="1" kern="100" dirty="0">
                    <a:solidFill>
                      <a:srgbClr val="7E0C6E"/>
                    </a:solidFill>
                    <a:latin typeface="汉仪大宋简" panose="02010600030101010101" charset="-122"/>
                    <a:ea typeface="汉仪大宋简" panose="02010600030101010101" charset="-122"/>
                    <a:cs typeface="Times New Roman" panose="02020603050405020304" pitchFamily="18" charset="0"/>
                  </a:rPr>
                  <a:t>和</a:t>
                </a:r>
                <a14:m>
                  <m:oMath xmlns:m="http://schemas.openxmlformats.org/officeDocument/2006/math">
                    <m:sSub>
                      <m:sSubPr>
                        <m:ctrlPr>
                          <a:rPr lang="zh-CN" altLang="zh-CN" sz="2800" b="1" i="1" kern="100">
                            <a:solidFill>
                              <a:srgbClr val="7E0C6E"/>
                            </a:solidFill>
                            <a:latin typeface="Cambria Math" panose="02040503050406030204" pitchFamily="18" charset="0"/>
                            <a:ea typeface="汉仪大宋简" panose="02010600030101010101" charset="-122"/>
                            <a:cs typeface="Times New Roman" panose="02020603050405020304" pitchFamily="18" charset="0"/>
                          </a:rPr>
                        </m:ctrlPr>
                      </m:sSubPr>
                      <m:e>
                        <m:r>
                          <a:rPr lang="en-US" altLang="zh-CN" sz="2800" b="1" kern="100">
                            <a:solidFill>
                              <a:srgbClr val="7E0C6E"/>
                            </a:solidFill>
                            <a:latin typeface="Cambria Math" panose="02040503050406030204" pitchFamily="18" charset="0"/>
                            <a:ea typeface="汉仪大宋简" panose="02010600030101010101" charset="-122"/>
                            <a:cs typeface="Times New Roman" panose="02020603050405020304" pitchFamily="18" charset="0"/>
                          </a:rPr>
                          <m:t>𝒚</m:t>
                        </m:r>
                      </m:e>
                      <m:sub>
                        <m:r>
                          <a:rPr lang="en-US" altLang="zh-CN" sz="2800" b="1" kern="100">
                            <a:solidFill>
                              <a:srgbClr val="7E0C6E"/>
                            </a:solidFill>
                            <a:latin typeface="Cambria Math" panose="02040503050406030204" pitchFamily="18" charset="0"/>
                            <a:ea typeface="汉仪大宋简" panose="02010600030101010101" charset="-122"/>
                            <a:cs typeface="Times New Roman" panose="02020603050405020304" pitchFamily="18" charset="0"/>
                          </a:rPr>
                          <m:t>𝒒</m:t>
                        </m:r>
                      </m:sub>
                    </m:sSub>
                  </m:oMath>
                </a14:m>
                <a:r>
                  <a:rPr lang="en-US" altLang="zh-CN" sz="2800" b="1" kern="100" dirty="0">
                    <a:solidFill>
                      <a:srgbClr val="7E0C6E"/>
                    </a:solidFill>
                    <a:latin typeface="汉仪大宋简" panose="02010600030101010101" charset="-122"/>
                    <a:ea typeface="汉仪大宋简" panose="02010600030101010101" charset="-122"/>
                    <a:cs typeface="Times New Roman" panose="02020603050405020304" pitchFamily="18" charset="0"/>
                  </a:rPr>
                  <a:t>,</a:t>
                </a:r>
                <a:r>
                  <a:rPr lang="zh-CN" altLang="en-US" sz="2800" b="1" kern="100" dirty="0">
                    <a:solidFill>
                      <a:srgbClr val="7E0C6E"/>
                    </a:solidFill>
                    <a:latin typeface="汉仪大宋简" panose="02010600030101010101" charset="-122"/>
                    <a:ea typeface="汉仪大宋简" panose="02010600030101010101" charset="-122"/>
                    <a:cs typeface="Times New Roman" panose="02020603050405020304" pitchFamily="18" charset="0"/>
                  </a:rPr>
                  <a:t>使其满足</a:t>
                </a:r>
                <a14:m>
                  <m:oMath xmlns:m="http://schemas.openxmlformats.org/officeDocument/2006/math">
                    <m:sSub>
                      <m:sSubPr>
                        <m:ctrlPr>
                          <a:rPr kumimoji="0" lang="zh-CN"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𝒚</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sub>
                    </m:sSub>
                    <m:r>
                      <a:rPr kumimoji="0" lang="en-US"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𝒚</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sub>
                    </m:sSub>
                    <m:r>
                      <a:rPr kumimoji="0" lang="en-US"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oMath>
                </a14:m>
                <a:r>
                  <a:rPr kumimoji="0" lang="zh-CN" altLang="en-US"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rPr>
                  <a:t>，</a:t>
                </a:r>
                <a:r>
                  <a:rPr lang="zh-CN" altLang="en-US" sz="2800" b="1" kern="100" dirty="0">
                    <a:solidFill>
                      <a:srgbClr val="7E0C6E"/>
                    </a:solidFill>
                    <a:latin typeface="汉仪大宋简" panose="02010600030101010101" charset="-122"/>
                    <a:ea typeface="汉仪大宋简" panose="02010600030101010101" charset="-122"/>
                    <a:cs typeface="Times New Roman" panose="02020603050405020304" pitchFamily="18" charset="0"/>
                  </a:rPr>
                  <a:t>最后根据中国剩余定理，计算出的明文为</a:t>
                </a:r>
                <a:r>
                  <a:rPr kumimoji="0" lang="zh-CN" altLang="en-US"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en-US"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𝒓</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𝒚</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sub>
                          </m:sSub>
                          <m:r>
                            <a:rPr kumimoji="0" lang="en-US"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r>
                            <a:rPr kumimoji="0" lang="en-US"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𝒚</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sub>
                          </m:sSub>
                          <m:r>
                            <a:rPr kumimoji="0" lang="en-US"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𝒒</m:t>
                          </m:r>
                          <m:r>
                            <a:rPr kumimoji="0" lang="en-US"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𝒑</m:t>
                              </m:r>
                            </m:sub>
                          </m:sSub>
                        </m:e>
                      </m:d>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𝒎𝒐𝒅𝒏</m:t>
                      </m:r>
                    </m:oMath>
                  </m:oMathPara>
                </a14:m>
                <a:endParaRPr kumimoji="0" lang="en-US"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𝒓</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 = </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𝒏</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𝒓</m:t>
                      </m:r>
                    </m:oMath>
                  </m:oMathPara>
                </a14:m>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3FFE7E3-095B-936F-97C5-2937A8849836}"/>
                  </a:ext>
                </a:extLst>
              </p:cNvPr>
              <p:cNvSpPr txBox="1">
                <a:spLocks noRot="1" noChangeAspect="1" noMove="1" noResize="1" noEditPoints="1" noAdjustHandles="1" noChangeArrowheads="1" noChangeShapeType="1" noTextEdit="1"/>
              </p:cNvSpPr>
              <p:nvPr/>
            </p:nvSpPr>
            <p:spPr>
              <a:xfrm>
                <a:off x="816444" y="1390754"/>
                <a:ext cx="9900046" cy="4396588"/>
              </a:xfrm>
              <a:prstGeom prst="rect">
                <a:avLst/>
              </a:prstGeom>
              <a:blipFill>
                <a:blip r:embed="rId9"/>
                <a:stretch>
                  <a:fillRect l="-1293" r="-480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995660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 name="组合 1">
            <a:extLst>
              <a:ext uri="{FF2B5EF4-FFF2-40B4-BE49-F238E27FC236}">
                <a16:creationId xmlns:a16="http://schemas.microsoft.com/office/drawing/2014/main" id="{57166F66-F193-F1BB-520D-0532781027FB}"/>
              </a:ext>
            </a:extLst>
          </p:cNvPr>
          <p:cNvGrpSpPr/>
          <p:nvPr/>
        </p:nvGrpSpPr>
        <p:grpSpPr>
          <a:xfrm>
            <a:off x="0" y="-1"/>
            <a:ext cx="12192000" cy="7433953"/>
            <a:chOff x="0" y="-1"/>
            <a:chExt cx="12192000" cy="7433953"/>
          </a:xfrm>
        </p:grpSpPr>
        <p:pic>
          <p:nvPicPr>
            <p:cNvPr id="3" name="Shape 97">
              <a:extLst>
                <a:ext uri="{FF2B5EF4-FFF2-40B4-BE49-F238E27FC236}">
                  <a16:creationId xmlns:a16="http://schemas.microsoft.com/office/drawing/2014/main" id="{18C0AC5D-6A7F-9302-4D5D-C9483AD48EC5}"/>
                </a:ext>
              </a:extLst>
            </p:cNvPr>
            <p:cNvPicPr preferRelativeResize="0"/>
            <p:nvPr/>
          </p:nvPicPr>
          <p:blipFill>
            <a:blip r:embed="rId4">
              <a:extLst>
                <a:ext uri="{28A0092B-C50C-407E-A947-70E740481C1C}">
                  <a14:useLocalDpi xmlns:a14="http://schemas.microsoft.com/office/drawing/2010/main" val="0"/>
                </a:ext>
              </a:extLst>
            </a:blip>
            <a:stretch>
              <a:fillRect/>
            </a:stretch>
          </p:blipFill>
          <p:spPr>
            <a:xfrm>
              <a:off x="0" y="-1"/>
              <a:ext cx="12192000" cy="7433953"/>
            </a:xfrm>
            <a:prstGeom prst="rect">
              <a:avLst/>
            </a:prstGeom>
            <a:noFill/>
            <a:ln>
              <a:noFill/>
            </a:ln>
          </p:spPr>
        </p:pic>
        <p:sp>
          <p:nvSpPr>
            <p:cNvPr id="6" name="Rectangle 27">
              <a:extLst>
                <a:ext uri="{FF2B5EF4-FFF2-40B4-BE49-F238E27FC236}">
                  <a16:creationId xmlns:a16="http://schemas.microsoft.com/office/drawing/2014/main" id="{F6738BCA-868E-00A6-5144-46AE3C8450DC}"/>
                </a:ext>
              </a:extLst>
            </p:cNvPr>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Rabin</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3600" b="1" i="1"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Rabin</a:t>
            </a: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算法</a:t>
            </a:r>
          </a:p>
        </p:txBody>
      </p:sp>
      <p:sp>
        <p:nvSpPr>
          <p:cNvPr id="4" name="文本框 3">
            <a:extLst>
              <a:ext uri="{FF2B5EF4-FFF2-40B4-BE49-F238E27FC236}">
                <a16:creationId xmlns:a16="http://schemas.microsoft.com/office/drawing/2014/main" id="{AC8CB176-17F4-FFD0-8D71-B6EFA08DAE0A}"/>
              </a:ext>
            </a:extLst>
          </p:cNvPr>
          <p:cNvSpPr txBox="1"/>
          <p:nvPr/>
        </p:nvSpPr>
        <p:spPr>
          <a:xfrm>
            <a:off x="893618" y="1542155"/>
            <a:ext cx="6099462"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mn-cs"/>
              </a:rPr>
              <a:t>总结：</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mn-cs"/>
            </a:endParaRPr>
          </a:p>
        </p:txBody>
      </p:sp>
      <p:sp>
        <p:nvSpPr>
          <p:cNvPr id="7" name="文本框 6">
            <a:extLst>
              <a:ext uri="{FF2B5EF4-FFF2-40B4-BE49-F238E27FC236}">
                <a16:creationId xmlns:a16="http://schemas.microsoft.com/office/drawing/2014/main" id="{13FFE7E3-095B-936F-97C5-2937A8849836}"/>
              </a:ext>
            </a:extLst>
          </p:cNvPr>
          <p:cNvSpPr txBox="1"/>
          <p:nvPr/>
        </p:nvSpPr>
        <p:spPr>
          <a:xfrm>
            <a:off x="969818" y="2022899"/>
            <a:ext cx="10688782" cy="3351110"/>
          </a:xfrm>
          <a:prstGeom prst="rect">
            <a:avLst/>
          </a:prstGeom>
          <a:noFill/>
        </p:spPr>
        <p:txBody>
          <a:bodyPr wrap="square" rtlCol="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        </a:t>
            </a:r>
            <a:r>
              <a:rPr kumimoji="0" lang="en-US" altLang="zh-CN" sz="24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Rabin</a:t>
            </a:r>
            <a:r>
              <a:rPr kumimoji="0" lang="zh-CN" altLang="en-US" sz="24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加密算法的效率非常高，因为仅需一次</a:t>
            </a:r>
            <a:r>
              <a:rPr kumimoji="0" lang="en-US" altLang="zh-CN" sz="2400" b="1" i="1"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mod</a:t>
            </a:r>
            <a:r>
              <a:rPr kumimoji="0" lang="zh-CN" altLang="en-US" sz="2400" b="0" i="0" u="none" strike="noStrike" kern="100" cap="none" spc="0" normalizeH="0" baseline="0" noProof="0" dirty="0">
                <a:ln>
                  <a:noFill/>
                </a:ln>
                <a:solidFill>
                  <a:srgbClr val="7E0C6E"/>
                </a:solidFill>
                <a:effectLst/>
                <a:uLnTx/>
                <a:uFillTx/>
                <a:latin typeface="Times New Roman" panose="02020603050405020304" pitchFamily="18" charset="0"/>
                <a:ea typeface="汉仪大宋简" panose="02010600030101010101" charset="-122"/>
                <a:cs typeface="Times New Roman" panose="02020603050405020304" pitchFamily="18" charset="0"/>
              </a:rPr>
              <a:t>平方运算，但是缺点是接收者需要从四种可能的情况下选择一个正确的明文，这种不确定问题可以通过预先增加定义原始明文消息冗余来解决（例如，复制对应的比特位在固定位置，或者在明文前面添加时间戳，或者添加特定字符串在固定位置）明文消息中仅有一个符合冗余规则，即可辨认原始明文消息，也可以解决一个密文对于多个明文的问题。解密所需的算法还有扩展欧几里得算法，以及中国剩余定理。</a:t>
            </a:r>
          </a:p>
        </p:txBody>
      </p:sp>
    </p:spTree>
    <p:extLst>
      <p:ext uri="{BB962C8B-B14F-4D97-AF65-F5344CB8AC3E}">
        <p14:creationId xmlns:p14="http://schemas.microsoft.com/office/powerpoint/2010/main" val="2613329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9525" y="78660"/>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GM</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概率公钥加密算法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GM</a:t>
            </a: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a:t>
            </a:r>
            <a:r>
              <a:rPr kumimoji="0" lang="en-US" altLang="zh-CN"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Goldwasser - </a:t>
            </a:r>
            <a:r>
              <a:rPr kumimoji="0" lang="en-US" altLang="zh-CN" sz="3600" b="0" i="0" u="none" strike="noStrike" kern="1200" cap="none" spc="0" normalizeH="0" baseline="0" noProof="0" dirty="0" err="1">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Micali</a:t>
            </a: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3FFE7E3-095B-936F-97C5-2937A8849836}"/>
                  </a:ext>
                </a:extLst>
              </p:cNvPr>
              <p:cNvSpPr txBox="1"/>
              <p:nvPr/>
            </p:nvSpPr>
            <p:spPr>
              <a:xfrm>
                <a:off x="442372" y="1395631"/>
                <a:ext cx="5501229" cy="5865708"/>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密钥产生：</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1.</a:t>
                </a:r>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取大素数</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𝒑</m:t>
                    </m:r>
                  </m:oMath>
                </a14:m>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𝒒</m:t>
                    </m:r>
                  </m:oMath>
                </a14:m>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，求出</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𝑵</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𝒑</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𝒒</m:t>
                    </m:r>
                  </m:oMath>
                </a14:m>
                <a:endPar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2.</a:t>
                </a:r>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任取</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𝑹</m:t>
                    </m:r>
                  </m:oMath>
                </a14:m>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，满足</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𝑱</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𝑹</m:t>
                            </m:r>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𝒑</m:t>
                            </m:r>
                          </m:den>
                        </m:f>
                      </m:e>
                    </m:d>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𝑱</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𝑹</m:t>
                            </m:r>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𝒒</m:t>
                            </m:r>
                          </m:den>
                        </m:f>
                      </m:e>
                    </m:d>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𝟏</m:t>
                    </m:r>
                  </m:oMath>
                </a14:m>
                <a:endParaRPr kumimoji="0" lang="zh-CN" altLang="zh-CN" sz="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3.</a:t>
                </a:r>
                <a14:m>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𝑷𝑲</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𝑹</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𝑵</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𝑺𝑲</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𝒑</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𝒒</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oMath>
                </a14:m>
                <a:endPar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3FFE7E3-095B-936F-97C5-2937A8849836}"/>
                  </a:ext>
                </a:extLst>
              </p:cNvPr>
              <p:cNvSpPr txBox="1">
                <a:spLocks noRot="1" noChangeAspect="1" noMove="1" noResize="1" noEditPoints="1" noAdjustHandles="1" noChangeArrowheads="1" noChangeShapeType="1" noTextEdit="1"/>
              </p:cNvSpPr>
              <p:nvPr/>
            </p:nvSpPr>
            <p:spPr>
              <a:xfrm>
                <a:off x="442372" y="1395631"/>
                <a:ext cx="5501229" cy="5865708"/>
              </a:xfrm>
              <a:prstGeom prst="rect">
                <a:avLst/>
              </a:prstGeom>
              <a:blipFill>
                <a:blip r:embed="rId9"/>
                <a:stretch>
                  <a:fillRect l="-23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213207D-988A-4E92-E5D4-91B16A53BA79}"/>
                  </a:ext>
                </a:extLst>
              </p:cNvPr>
              <p:cNvSpPr txBox="1"/>
              <p:nvPr/>
            </p:nvSpPr>
            <p:spPr>
              <a:xfrm>
                <a:off x="5933723" y="1297617"/>
                <a:ext cx="5501229" cy="8476936"/>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加密：</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1.</a:t>
                </a:r>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用户</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B</a:t>
                </a:r>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将明文转化为二进制数字</a:t>
                </a:r>
                <a14:m>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𝑴</m:t>
                    </m:r>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𝟏</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𝟐</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𝟑</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𝒌</m:t>
                            </m:r>
                          </m:sub>
                        </m:sSub>
                      </m:e>
                    </m:d>
                    <m: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𝟎</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𝟏</m:t>
                    </m:r>
                  </m:oMath>
                </a14:m>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2.</a:t>
                </a:r>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对于每一个</a:t>
                </a:r>
                <a14:m>
                  <m:oMath xmlns:m="http://schemas.openxmlformats.org/officeDocument/2006/math">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oMath>
                </a14:m>
                <a:r>
                  <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都对应选取一个</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𝒓</m:t>
                    </m:r>
                    <m: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𝒁</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𝒏</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oMath>
                </a14:m>
                <a:r>
                  <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进行如下运算</a:t>
                </a:r>
                <a:r>
                  <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若</a:t>
                </a:r>
                <a14:m>
                  <m:oMath xmlns:m="http://schemas.openxmlformats.org/officeDocument/2006/math">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𝟏</m:t>
                    </m:r>
                  </m:oMath>
                </a14:m>
                <a:r>
                  <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14:m>
                  <m:oMath xmlns:m="http://schemas.openxmlformats.org/officeDocument/2006/math">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𝑹</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𝒓</m:t>
                        </m:r>
                      </m:e>
                      <m:sup>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𝟐</m:t>
                        </m:r>
                      </m:sup>
                    </m:sSup>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𝑵</m:t>
                    </m:r>
                  </m:oMath>
                </a14:m>
                <a:endPar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若</a:t>
                </a:r>
                <a14:m>
                  <m:oMath xmlns:m="http://schemas.openxmlformats.org/officeDocument/2006/math">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𝟎</m:t>
                    </m:r>
                  </m:oMath>
                </a14:m>
                <a:r>
                  <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14:m>
                  <m:oMath xmlns:m="http://schemas.openxmlformats.org/officeDocument/2006/math">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𝟏</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p>
                      <m:sSup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p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𝒓</m:t>
                        </m:r>
                      </m:e>
                      <m:sup>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𝟐</m:t>
                        </m:r>
                      </m:sup>
                    </m:sSup>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𝒎𝒐𝒅</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 </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𝑵</m:t>
                    </m:r>
                  </m:oMath>
                </a14:m>
                <a:endPar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30000"/>
                  </a:lnSpc>
                  <a:spcBef>
                    <a:spcPts val="0"/>
                  </a:spcBef>
                  <a:spcAft>
                    <a:spcPts val="0"/>
                  </a:spcAft>
                  <a:buClrTx/>
                  <a:buSzTx/>
                  <a:buFontTx/>
                  <a:buNone/>
                  <a:tabLst/>
                  <a:defRPr/>
                </a:pPr>
                <a:r>
                  <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3.</a:t>
                </a:r>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将得到的密文</a:t>
                </a:r>
                <a:endParaRPr kumimoji="0" lang="en-US" altLang="zh-CN" sz="2800" b="0" i="1"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30000"/>
                  </a:lnSpc>
                  <a:spcBef>
                    <a:spcPts val="0"/>
                  </a:spcBef>
                  <a:spcAft>
                    <a:spcPts val="0"/>
                  </a:spcAft>
                  <a:buClrTx/>
                  <a:buSzTx/>
                  <a:buFontTx/>
                  <a:buNone/>
                  <a:tabLst/>
                  <a:defRPr/>
                </a:pP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𝑪</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𝟏</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𝟐</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𝟑</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𝒌</m:t>
                            </m:r>
                          </m:sub>
                        </m:sSub>
                      </m:e>
                    </m:d>
                  </m:oMath>
                </a14:m>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发送给</a:t>
                </a:r>
                <a:r>
                  <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a:t>
                </a:r>
                <a:r>
                  <a:rPr kumimoji="0" lang="zh-CN"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p>
              <a:p>
                <a:pPr marL="0" marR="0" lvl="0" indent="0" algn="just" defTabSz="914400" rtl="0" eaLnBrk="1" fontAlgn="auto" latinLnBrk="0" hangingPunct="1">
                  <a:lnSpc>
                    <a:spcPct val="15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66675" algn="just" defTabSz="914400" rtl="0" eaLnBrk="1" fontAlgn="auto" latinLnBrk="0" hangingPunct="1">
                  <a:lnSpc>
                    <a:spcPct val="100000"/>
                  </a:lnSpc>
                  <a:spcBef>
                    <a:spcPts val="0"/>
                  </a:spcBef>
                  <a:spcAft>
                    <a:spcPts val="0"/>
                  </a:spcAft>
                  <a:buClrTx/>
                  <a:buSzTx/>
                  <a:buFontTx/>
                  <a:buNone/>
                  <a:tabLst/>
                  <a:defRPr/>
                </a:pPr>
                <a:endParaRPr kumimoji="0" lang="zh-CN" altLang="zh-CN" sz="2800" b="1" i="0" u="none" strike="noStrike" kern="100" cap="none" spc="0" normalizeH="0" baseline="0" noProof="0" dirty="0">
                  <a:ln>
                    <a:noFill/>
                  </a:ln>
                  <a:solidFill>
                    <a:srgbClr val="7E0C6E"/>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8213207D-988A-4E92-E5D4-91B16A53BA79}"/>
                  </a:ext>
                </a:extLst>
              </p:cNvPr>
              <p:cNvSpPr txBox="1">
                <a:spLocks noRot="1" noChangeAspect="1" noMove="1" noResize="1" noEditPoints="1" noAdjustHandles="1" noChangeArrowheads="1" noChangeShapeType="1" noTextEdit="1"/>
              </p:cNvSpPr>
              <p:nvPr/>
            </p:nvSpPr>
            <p:spPr>
              <a:xfrm>
                <a:off x="5933723" y="1297617"/>
                <a:ext cx="5501229" cy="8476936"/>
              </a:xfrm>
              <a:prstGeom prst="rect">
                <a:avLst/>
              </a:prstGeom>
              <a:blipFill>
                <a:blip r:embed="rId10"/>
                <a:stretch>
                  <a:fillRect l="-2215" r="-221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809701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182724" y="168275"/>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0" name="组合 19"/>
          <p:cNvGrpSpPr/>
          <p:nvPr/>
        </p:nvGrpSpPr>
        <p:grpSpPr>
          <a:xfrm>
            <a:off x="231775" y="78660"/>
            <a:ext cx="11869034" cy="771220"/>
            <a:chOff x="231775" y="142160"/>
            <a:chExt cx="11869034" cy="771220"/>
          </a:xfrm>
        </p:grpSpPr>
        <p:grpSp>
          <p:nvGrpSpPr>
            <p:cNvPr id="21" name="组合 20"/>
            <p:cNvGrpSpPr/>
            <p:nvPr/>
          </p:nvGrpSpPr>
          <p:grpSpPr>
            <a:xfrm>
              <a:off x="231775" y="217761"/>
              <a:ext cx="9278266" cy="594306"/>
              <a:chOff x="231775" y="217761"/>
              <a:chExt cx="9278266" cy="594306"/>
            </a:xfrm>
          </p:grpSpPr>
          <p:pic>
            <p:nvPicPr>
              <p:cNvPr id="23" name="图形 22"/>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24" name="文本框 23"/>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算法思想和特点</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GM</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概率公钥加密算法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22" name="图形 21"/>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
        <p:nvSpPr>
          <p:cNvPr id="9" name="文本框 8"/>
          <p:cNvSpPr txBox="1"/>
          <p:nvPr/>
        </p:nvSpPr>
        <p:spPr>
          <a:xfrm>
            <a:off x="452249" y="780869"/>
            <a:ext cx="11287503" cy="646331"/>
          </a:xfrm>
          <a:prstGeom prst="rect">
            <a:avLst/>
          </a:prstGeom>
          <a:noFill/>
        </p:spPr>
        <p:txBody>
          <a:bodyPr wrap="square" rtlCol="0">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en-US" altLang="zh-CN"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GM</a:t>
            </a: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a:t>
            </a:r>
            <a:r>
              <a:rPr kumimoji="0" lang="en-US" altLang="zh-CN"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Goldwasser - </a:t>
            </a:r>
            <a:r>
              <a:rPr kumimoji="0" lang="en-US" altLang="zh-CN" sz="3600" b="0" i="0" u="none" strike="noStrike" kern="1200" cap="none" spc="0" normalizeH="0" baseline="0" noProof="0" dirty="0" err="1">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Micali</a:t>
            </a:r>
            <a:r>
              <a:rPr kumimoji="0" lang="zh-CN" altLang="en-US" sz="36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213207D-988A-4E92-E5D4-91B16A53BA79}"/>
                  </a:ext>
                </a:extLst>
              </p:cNvPr>
              <p:cNvSpPr txBox="1"/>
              <p:nvPr/>
            </p:nvSpPr>
            <p:spPr>
              <a:xfrm>
                <a:off x="514959" y="1301139"/>
                <a:ext cx="5501229" cy="4434740"/>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解密：</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对每一个</a:t>
                </a:r>
                <a14:m>
                  <m:oMath xmlns:m="http://schemas.openxmlformats.org/officeDocument/2006/math">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oMath>
                </a14:m>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，计算</a:t>
                </a:r>
                <a14:m>
                  <m:oMath xmlns:m="http://schemas.openxmlformats.org/officeDocument/2006/math">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𝑱</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𝒑</m:t>
                            </m:r>
                          </m:den>
                        </m:f>
                      </m:e>
                    </m:d>
                  </m:oMath>
                </a14:m>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和</a:t>
                </a:r>
                <a14:m>
                  <m:oMath xmlns:m="http://schemas.openxmlformats.org/officeDocument/2006/math">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𝒒</m:t>
                            </m:r>
                          </m:den>
                        </m:f>
                      </m:e>
                    </m:d>
                  </m:oMath>
                </a14:m>
                <a:r>
                  <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，解密得到的</a:t>
                </a:r>
                <a:endPar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𝒎</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eqArr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𝟏</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𝑱</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𝒑</m:t>
                                      </m:r>
                                    </m:den>
                                  </m:f>
                                </m:e>
                              </m:d>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𝒒</m:t>
                                      </m:r>
                                    </m:den>
                                  </m:f>
                                </m:e>
                              </m:d>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𝟏</m:t>
                              </m:r>
                            </m:e>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𝟎</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𝑱</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𝒑</m:t>
                                      </m:r>
                                    </m:den>
                                  </m:f>
                                </m:e>
                              </m:d>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f>
                                    <m:f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sSub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𝒄</m:t>
                                          </m:r>
                                        </m:e>
                                        <m:sub>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𝒊</m:t>
                                          </m:r>
                                        </m:sub>
                                      </m:sSub>
                                    </m:num>
                                    <m:den>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𝒒</m:t>
                                      </m:r>
                                    </m:den>
                                  </m:f>
                                </m:e>
                              </m:d>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宋体" panose="02010600030101010101" pitchFamily="2" charset="-122"/>
                                  <a:cs typeface="Times New Roman" panose="02020603050405020304" pitchFamily="18" charset="0"/>
                                </a:rPr>
                                <m:t>𝟏</m:t>
                              </m:r>
                            </m:e>
                          </m:eqArr>
                        </m:e>
                      </m:d>
                    </m:oMath>
                  </m:oMathPara>
                </a14:m>
                <a:endParaRPr kumimoji="0" lang="zh-CN" altLang="zh-CN" sz="2800" b="1" i="0" u="none" strike="noStrike" kern="100" cap="none" spc="0" normalizeH="0" baseline="0" noProof="0" dirty="0">
                  <a:ln>
                    <a:noFill/>
                  </a:ln>
                  <a:solidFill>
                    <a:prstClr val="black"/>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kumimoji="0" lang="zh-CN"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p:txBody>
          </p:sp>
        </mc:Choice>
        <mc:Fallback xmlns="">
          <p:sp>
            <p:nvSpPr>
              <p:cNvPr id="2" name="文本框 1">
                <a:extLst>
                  <a:ext uri="{FF2B5EF4-FFF2-40B4-BE49-F238E27FC236}">
                    <a16:creationId xmlns:a16="http://schemas.microsoft.com/office/drawing/2014/main" id="{8213207D-988A-4E92-E5D4-91B16A53BA79}"/>
                  </a:ext>
                </a:extLst>
              </p:cNvPr>
              <p:cNvSpPr txBox="1">
                <a:spLocks noRot="1" noChangeAspect="1" noMove="1" noResize="1" noEditPoints="1" noAdjustHandles="1" noChangeArrowheads="1" noChangeShapeType="1" noTextEdit="1"/>
              </p:cNvSpPr>
              <p:nvPr/>
            </p:nvSpPr>
            <p:spPr>
              <a:xfrm>
                <a:off x="514959" y="1301139"/>
                <a:ext cx="5501229" cy="4434740"/>
              </a:xfrm>
              <a:prstGeom prst="rect">
                <a:avLst/>
              </a:prstGeom>
              <a:blipFill>
                <a:blip r:embed="rId9"/>
                <a:stretch>
                  <a:fillRect l="-2215" r="-22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38BDCD16-7EED-9299-1F36-1BBE3E9A2E32}"/>
                  </a:ext>
                </a:extLst>
              </p:cNvPr>
              <p:cNvSpPr txBox="1"/>
              <p:nvPr/>
            </p:nvSpPr>
            <p:spPr>
              <a:xfrm>
                <a:off x="6025713" y="1301139"/>
                <a:ext cx="5983563" cy="5808450"/>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性质：</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66675" algn="just" defTabSz="914400" rtl="0" eaLnBrk="1" fontAlgn="auto" latinLnBrk="0" hangingPunct="1">
                  <a:lnSpc>
                    <a:spcPct val="125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(1)</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异或同态性。设明文</a:t>
                </a:r>
                <a14:m>
                  <m:oMath xmlns:m="http://schemas.openxmlformats.org/officeDocument/2006/math">
                    <m:sSub>
                      <m:sSubPr>
                        <m:ctrlPr>
                          <a:rPr kumimoji="0" lang="zh-CN" altLang="zh-CN" sz="2800" b="1" i="1" u="none" strike="noStrike" kern="1200" cap="none" spc="0" normalizeH="0" baseline="0" noProof="0" smtClean="0">
                            <a:ln>
                              <a:noFill/>
                            </a:ln>
                            <a:solidFill>
                              <a:srgbClr val="7E0C6E"/>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sub>
                    </m:sSub>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和</a:t>
                </a:r>
                <a14:m>
                  <m:oMath xmlns:m="http://schemas.openxmlformats.org/officeDocument/2006/math">
                    <m:sSub>
                      <m:sSubPr>
                        <m:ctrlPr>
                          <a:rPr kumimoji="0" lang="zh-CN"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t>𝟐</m:t>
                        </m:r>
                      </m:sub>
                    </m:sSub>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的密文为</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𝑬</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m:t>
                    </m:r>
                    <m:sSub>
                      <m:sSubPr>
                        <m:ctrlPr>
                          <a:rPr kumimoji="0" lang="zh-CN"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sub>
                    </m:sSub>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和</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𝑬</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m:t>
                    </m:r>
                    <m:sSub>
                      <m:sSubPr>
                        <m:ctrlPr>
                          <a:rPr kumimoji="0" lang="zh-CN"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t>𝟐</m:t>
                        </m:r>
                      </m:sub>
                    </m:sSub>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则</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𝑬</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m:t>
                    </m:r>
                    <m:sSub>
                      <m:sSubPr>
                        <m:ctrlPr>
                          <a:rPr kumimoji="0" lang="zh-CN"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sub>
                    </m:sSub>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m:t>
                    </m:r>
                    <m:r>
                      <a:rPr lang="zh-CN" altLang="en-US" sz="2800" b="1" i="1" kern="100" dirty="0">
                        <a:solidFill>
                          <a:srgbClr val="7E0C6E"/>
                        </a:solidFill>
                        <a:latin typeface="Cambria Math" panose="02040503050406030204" pitchFamily="18" charset="0"/>
                        <a:ea typeface="汉仪大宋简" panose="02010600030101010101" charset="-122"/>
                        <a:cs typeface="Times New Roman" panose="02020603050405020304" pitchFamily="18" charset="0"/>
                      </a:rPr>
                      <m:t>×</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𝑬</m:t>
                    </m:r>
                    <m:r>
                      <a:rPr kumimoji="0" lang="en-US" altLang="zh-CN" sz="2800" b="1" i="1" u="none" strike="noStrike" kern="100" cap="none" spc="0" normalizeH="0" baseline="0" noProof="0" dirty="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m:t>
                    </m:r>
                    <m:sSub>
                      <m:sSubPr>
                        <m:ctrlPr>
                          <a:rPr kumimoji="0" lang="zh-CN"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ctrlPr>
                      </m:sSubPr>
                      <m:e>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t>𝒙</m:t>
                        </m:r>
                      </m:e>
                      <m:sub>
                        <m:r>
                          <a:rPr kumimoji="0" lang="en-US" altLang="zh-CN" sz="2800" b="1" i="1" u="none" strike="noStrike" kern="12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mn-cs"/>
                          </a:rPr>
                          <m:t>𝟐</m:t>
                        </m:r>
                      </m:sub>
                    </m:sSub>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是</a:t>
                </a:r>
                <a14:m>
                  <m:oMath xmlns:m="http://schemas.openxmlformats.org/officeDocument/2006/math">
                    <m:sSub>
                      <m:sSubPr>
                        <m:ctrlPr>
                          <a:rPr lang="zh-CN" altLang="zh-CN" sz="2800" i="1" kern="100">
                            <a:solidFill>
                              <a:srgbClr val="7E0C6E"/>
                            </a:solidFill>
                            <a:latin typeface="Cambria Math" panose="02040503050406030204" pitchFamily="18" charset="0"/>
                            <a:ea typeface="汉仪大宋简" panose="02010600030101010101" charset="-122"/>
                            <a:cs typeface="Times New Roman" panose="02020603050405020304" pitchFamily="18" charset="0"/>
                          </a:rPr>
                        </m:ctrlPr>
                      </m:sSubPr>
                      <m:e>
                        <m:r>
                          <a:rPr lang="en-US" altLang="zh-CN" sz="2800" kern="100">
                            <a:solidFill>
                              <a:srgbClr val="7E0C6E"/>
                            </a:solidFill>
                            <a:latin typeface="Cambria Math" panose="02040503050406030204" pitchFamily="18" charset="0"/>
                            <a:ea typeface="汉仪大宋简" panose="02010600030101010101" charset="-122"/>
                            <a:cs typeface="Times New Roman" panose="02020603050405020304" pitchFamily="18" charset="0"/>
                          </a:rPr>
                          <m:t>𝒙</m:t>
                        </m:r>
                      </m:e>
                      <m:sub>
                        <m:r>
                          <a:rPr lang="en-US" altLang="zh-CN" sz="2800" kern="100">
                            <a:solidFill>
                              <a:srgbClr val="7E0C6E"/>
                            </a:solidFill>
                            <a:latin typeface="Cambria Math" panose="02040503050406030204" pitchFamily="18" charset="0"/>
                            <a:ea typeface="汉仪大宋简" panose="02010600030101010101" charset="-122"/>
                            <a:cs typeface="Times New Roman" panose="02020603050405020304" pitchFamily="18" charset="0"/>
                          </a:rPr>
                          <m:t>𝟏</m:t>
                        </m:r>
                      </m:sub>
                    </m:sSub>
                    <m:r>
                      <a:rPr lang="zh-CN" altLang="zh-CN" sz="2800" kern="100">
                        <a:solidFill>
                          <a:srgbClr val="7E0C6E"/>
                        </a:solidFill>
                        <a:latin typeface="Cambria Math" panose="02040503050406030204" pitchFamily="18" charset="0"/>
                        <a:ea typeface="汉仪大宋简" panose="02010600030101010101" charset="-122"/>
                        <a:cs typeface="Times New Roman" panose="02020603050405020304" pitchFamily="18" charset="0"/>
                      </a:rPr>
                      <m:t>⊕</m:t>
                    </m:r>
                    <m:sSub>
                      <m:sSubPr>
                        <m:ctrlPr>
                          <a:rPr lang="zh-CN" altLang="zh-CN" sz="2800" i="1" kern="100">
                            <a:solidFill>
                              <a:srgbClr val="7E0C6E"/>
                            </a:solidFill>
                            <a:latin typeface="Cambria Math" panose="02040503050406030204" pitchFamily="18" charset="0"/>
                            <a:ea typeface="汉仪大宋简" panose="02010600030101010101" charset="-122"/>
                            <a:cs typeface="Times New Roman" panose="02020603050405020304" pitchFamily="18" charset="0"/>
                          </a:rPr>
                        </m:ctrlPr>
                      </m:sSubPr>
                      <m:e>
                        <m:r>
                          <a:rPr lang="en-US" altLang="zh-CN" sz="2800" kern="100">
                            <a:solidFill>
                              <a:srgbClr val="7E0C6E"/>
                            </a:solidFill>
                            <a:latin typeface="Cambria Math" panose="02040503050406030204" pitchFamily="18" charset="0"/>
                            <a:ea typeface="汉仪大宋简" panose="02010600030101010101" charset="-122"/>
                            <a:cs typeface="Times New Roman" panose="02020603050405020304" pitchFamily="18" charset="0"/>
                          </a:rPr>
                          <m:t>𝒙</m:t>
                        </m:r>
                      </m:e>
                      <m:sub>
                        <m:r>
                          <a:rPr lang="en-US" altLang="zh-CN" sz="2800" kern="100">
                            <a:solidFill>
                              <a:srgbClr val="7E0C6E"/>
                            </a:solidFill>
                            <a:latin typeface="Cambria Math" panose="02040503050406030204" pitchFamily="18" charset="0"/>
                            <a:ea typeface="汉仪大宋简" panose="02010600030101010101" charset="-122"/>
                            <a:cs typeface="Times New Roman" panose="02020603050405020304" pitchFamily="18" charset="0"/>
                          </a:rPr>
                          <m:t>𝟐</m:t>
                        </m:r>
                      </m:sub>
                    </m:sSub>
                    <m:r>
                      <a:rPr lang="zh-CN" altLang="en-US" sz="2800" kern="100">
                        <a:solidFill>
                          <a:srgbClr val="7E0C6E"/>
                        </a:solidFill>
                        <a:latin typeface="Cambria Math" panose="02040503050406030204" pitchFamily="18" charset="0"/>
                        <a:ea typeface="汉仪大宋简" panose="02010600030101010101" charset="-122"/>
                        <a:cs typeface="Times New Roman" panose="02020603050405020304" pitchFamily="18" charset="0"/>
                      </a:rPr>
                      <m:t>的</m:t>
                    </m:r>
                  </m:oMath>
                </a14:m>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密文</a:t>
                </a:r>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endPar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66675" algn="just" defTabSz="914400" rtl="0" eaLnBrk="1" fontAlgn="auto" latinLnBrk="0" hangingPunct="1">
                  <a:lnSpc>
                    <a:spcPct val="125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这里密文相乘之后，需要模</a:t>
                </a:r>
                <a14:m>
                  <m:oMath xmlns:m="http://schemas.openxmlformats.org/officeDocument/2006/math">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𝒑</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t>×</m:t>
                    </m:r>
                    <m:r>
                      <a:rPr kumimoji="0" lang="en-US" altLang="zh-CN" sz="2800" b="1" i="1" u="none" strike="noStrike" kern="100" cap="none" spc="0" normalizeH="0" baseline="0" noProof="0" dirty="0" smtClean="0">
                        <a:ln>
                          <a:noFill/>
                        </a:ln>
                        <a:solidFill>
                          <a:srgbClr val="7E0C6E"/>
                        </a:solidFill>
                        <a:effectLst/>
                        <a:uLnTx/>
                        <a:uFillTx/>
                        <a:latin typeface="Cambria Math" panose="02040503050406030204" pitchFamily="18" charset="0"/>
                        <a:ea typeface="汉仪大宋简" panose="02010600030101010101" charset="-122"/>
                        <a:cs typeface="Times New Roman" panose="02020603050405020304" pitchFamily="18" charset="0"/>
                      </a:rPr>
                      <m:t>𝒒</m:t>
                    </m:r>
                  </m:oMath>
                </a14:m>
                <a:r>
                  <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否则只能实现或同态</a:t>
                </a: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p>
              <a:p>
                <a:pPr marL="0" marR="0" lvl="0" indent="66675" algn="just" defTabSz="914400" rtl="0" eaLnBrk="1" fontAlgn="auto" latinLnBrk="0" hangingPunct="1">
                  <a:lnSpc>
                    <a:spcPct val="125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(2)</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非运算同态性。即</a:t>
                </a:r>
                <a:endParaRPr kumimoji="0" lang="en-US" altLang="zh-CN" sz="2800" b="0" i="1"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66675" algn="just" defTabSz="914400" rtl="0" eaLnBrk="1" fontAlgn="auto" latinLnBrk="0" hangingPunct="1">
                  <a:lnSpc>
                    <a:spcPct val="125000"/>
                  </a:lnSpc>
                  <a:spcBef>
                    <a:spcPts val="0"/>
                  </a:spcBef>
                  <a:spcAft>
                    <a:spcPts val="0"/>
                  </a:spcAft>
                  <a:buClrTx/>
                  <a:buSzTx/>
                  <a:buFontTx/>
                  <a:buNone/>
                  <a:tabLst/>
                  <a:defRPr/>
                </a:pPr>
                <a14:m>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𝑬</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e>
                    </m:d>
                    <m:r>
                      <a:rPr kumimoji="0" lang="en-US"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𝒛</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𝑬</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r>
                          <a:rPr kumimoji="0" lang="zh-CN"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𝟏</m:t>
                        </m:r>
                      </m:e>
                    </m:d>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𝑬</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bar>
                          <m:barPr>
                            <m:pos m:val="top"/>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bar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e>
                        </m:bar>
                      </m:e>
                    </m:d>
                  </m:oMath>
                </a14:m>
                <a:r>
                  <a:rPr kumimoji="0" lang="en-US" altLang="zh-CN"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p>
              <a:p>
                <a:pPr marL="0" marR="0" lvl="0" indent="66675" algn="just" defTabSz="914400" rtl="0" eaLnBrk="1" fontAlgn="auto" latinLnBrk="0" hangingPunct="1">
                  <a:lnSpc>
                    <a:spcPct val="125000"/>
                  </a:lnSpc>
                  <a:spcBef>
                    <a:spcPts val="0"/>
                  </a:spcBef>
                  <a:spcAft>
                    <a:spcPts val="0"/>
                  </a:spcAft>
                  <a:buClrTx/>
                  <a:buSzTx/>
                  <a:buFontTx/>
                  <a:buNone/>
                  <a:tabLst/>
                  <a:defRPr/>
                </a:pPr>
                <a:r>
                  <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(3)</a:t>
                </a:r>
                <a:r>
                  <a:rPr kumimoji="0" lang="zh-CN" altLang="en-US"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重复加密随机性。即</a:t>
                </a:r>
                <a:endParaRPr kumimoji="0" lang="en-US" altLang="zh-CN" sz="2800" b="0"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endParaRPr>
              </a:p>
              <a:p>
                <a:pPr marL="0" marR="0" lvl="0" indent="66675" algn="just" defTabSz="914400" rtl="0" eaLnBrk="1" fontAlgn="auto" latinLnBrk="0" hangingPunct="1">
                  <a:lnSpc>
                    <a:spcPct val="125000"/>
                  </a:lnSpc>
                  <a:spcBef>
                    <a:spcPts val="0"/>
                  </a:spcBef>
                  <a:spcAft>
                    <a:spcPts val="0"/>
                  </a:spcAft>
                  <a:buClrTx/>
                  <a:buSzTx/>
                  <a:buFontTx/>
                  <a:buNone/>
                  <a:tabLst/>
                  <a:defRPr/>
                </a:pPr>
                <a14:m>
                  <m:oMath xmlns:m="http://schemas.openxmlformats.org/officeDocument/2006/math">
                    <m:r>
                      <a:rPr kumimoji="0" lang="en-US" altLang="zh-CN" sz="2800" b="1" i="1" u="none" strike="noStrike" kern="100" cap="none" spc="0" normalizeH="0" baseline="0" noProof="0" smtClean="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𝑫</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𝑬</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e>
                        </m:d>
                        <m:r>
                          <a:rPr kumimoji="0" lang="en-US" altLang="zh-CN" sz="2800" b="1" i="0"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𝑬</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𝟎</m:t>
                            </m:r>
                          </m:e>
                        </m:d>
                      </m:e>
                    </m:d>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m:t>
                    </m:r>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𝑫</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𝑬</m:t>
                        </m:r>
                        <m:d>
                          <m:dPr>
                            <m:ctrlPr>
                              <a:rPr kumimoji="0" lang="zh-CN" altLang="zh-CN" sz="2800" b="1" i="1" u="none" strike="noStrike" kern="100" cap="none" spc="0" normalizeH="0" baseline="0" noProof="0">
                                <a:ln>
                                  <a:noFill/>
                                </a:ln>
                                <a:solidFill>
                                  <a:srgbClr val="7E0C6E"/>
                                </a:solidFill>
                                <a:effectLst/>
                                <a:uLnTx/>
                                <a:uFillTx/>
                                <a:latin typeface="Cambria Math" panose="02040503050406030204" pitchFamily="18" charset="0"/>
                                <a:ea typeface="Cambria Math" panose="02040503050406030204" pitchFamily="18" charset="0"/>
                                <a:cs typeface="Times New Roman" panose="02020603050405020304" pitchFamily="18" charset="0"/>
                              </a:rPr>
                            </m:ctrlPr>
                          </m:dPr>
                          <m:e>
                            <m:r>
                              <a:rPr kumimoji="0" lang="en-US" altLang="zh-CN" sz="2800" b="1" i="1" u="none" strike="noStrike" kern="100" cap="none" spc="0" normalizeH="0" baseline="0" noProof="0">
                                <a:ln>
                                  <a:noFill/>
                                </a:ln>
                                <a:solidFill>
                                  <a:srgbClr val="7E0C6E"/>
                                </a:solidFill>
                                <a:effectLst/>
                                <a:uLnTx/>
                                <a:uFillTx/>
                                <a:latin typeface="Cambria Math" panose="02040503050406030204" pitchFamily="18" charset="0"/>
                                <a:ea typeface="等线" panose="02010600030101010101" pitchFamily="2" charset="-122"/>
                                <a:cs typeface="Times New Roman" panose="02020603050405020304" pitchFamily="18" charset="0"/>
                              </a:rPr>
                              <m:t>𝒙</m:t>
                            </m:r>
                          </m:e>
                        </m:d>
                      </m:e>
                    </m:d>
                  </m:oMath>
                </a14:m>
                <a:r>
                  <a:rPr kumimoji="0" lang="zh-CN" altLang="en-US" sz="2800" b="1" i="0" u="none" strike="noStrike" kern="100" cap="none" spc="0" normalizeH="0" baseline="0" noProof="0" dirty="0">
                    <a:ln>
                      <a:noFill/>
                    </a:ln>
                    <a:solidFill>
                      <a:srgbClr val="7E0C6E"/>
                    </a:solidFill>
                    <a:effectLst/>
                    <a:uLnTx/>
                    <a:uFillTx/>
                    <a:latin typeface="汉仪大宋简" panose="02010600030101010101" charset="-122"/>
                    <a:ea typeface="汉仪大宋简" panose="02010600030101010101" charset="-122"/>
                    <a:cs typeface="Times New Roman" panose="02020603050405020304" pitchFamily="18" charset="0"/>
                  </a:rPr>
                  <a:t>。</a:t>
                </a:r>
                <a:endParaRPr kumimoji="0" lang="zh-CN" altLang="zh-CN" sz="2800" b="1"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38BDCD16-7EED-9299-1F36-1BBE3E9A2E32}"/>
                  </a:ext>
                </a:extLst>
              </p:cNvPr>
              <p:cNvSpPr txBox="1">
                <a:spLocks noRot="1" noChangeAspect="1" noMove="1" noResize="1" noEditPoints="1" noAdjustHandles="1" noChangeArrowheads="1" noChangeShapeType="1" noTextEdit="1"/>
              </p:cNvSpPr>
              <p:nvPr/>
            </p:nvSpPr>
            <p:spPr>
              <a:xfrm>
                <a:off x="6025713" y="1301139"/>
                <a:ext cx="5983563" cy="5808450"/>
              </a:xfrm>
              <a:prstGeom prst="rect">
                <a:avLst/>
              </a:prstGeom>
              <a:blipFill>
                <a:blip r:embed="rId10"/>
                <a:stretch>
                  <a:fillRect l="-2037" r="-20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192284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5073650" y="1676488"/>
              <a:ext cx="2438400"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rPr>
                <a:t>04</a:t>
              </a:r>
              <a:endParaRPr kumimoji="0" lang="zh-CN" altLang="en-US"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endParaRPr>
            </a:p>
          </p:txBody>
        </p:sp>
        <p:sp>
          <p:nvSpPr>
            <p:cNvPr id="14" name="文本占位符 7"/>
            <p:cNvSpPr txBox="1"/>
            <p:nvPr/>
          </p:nvSpPr>
          <p:spPr>
            <a:xfrm>
              <a:off x="2103460" y="2895303"/>
              <a:ext cx="7985081" cy="53369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rPr>
                <a:t>总结与展望</a:t>
              </a:r>
              <a:endPar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sp>
          <p:nvSpPr>
            <p:cNvPr id="15" name="文本占位符 8"/>
            <p:cNvSpPr txBox="1"/>
            <p:nvPr/>
          </p:nvSpPr>
          <p:spPr>
            <a:xfrm>
              <a:off x="2141561" y="3556809"/>
              <a:ext cx="7908878" cy="6172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rPr>
                <a:t>Summary and Outlook</a:t>
              </a:r>
            </a:p>
          </p:txBody>
        </p:sp>
        <p:pic>
          <p:nvPicPr>
            <p:cNvPr id="2" name="图片 1" descr="3cfe46623ec260e3ddb66073058786c"/>
            <p:cNvPicPr>
              <a:picLocks noChangeAspect="1"/>
            </p:cNvPicPr>
            <p:nvPr>
              <p:custDataLst>
                <p:tags r:id="rId1"/>
              </p:custDataLst>
            </p:nvPr>
          </p:nvPicPr>
          <p:blipFill>
            <a:blip r:embed="rId5"/>
            <a:stretch>
              <a:fillRect/>
            </a:stretch>
          </p:blipFill>
          <p:spPr>
            <a:xfrm>
              <a:off x="132714" y="140970"/>
              <a:ext cx="1267870" cy="1260000"/>
            </a:xfrm>
            <a:prstGeom prst="rect">
              <a:avLst/>
            </a:prstGeom>
          </p:spPr>
        </p:pic>
        <p:pic>
          <p:nvPicPr>
            <p:cNvPr id="7" name="图形 6"/>
            <p:cNvPicPr>
              <a:picLocks noChangeAspect="1"/>
            </p:cNvPicPr>
            <p:nvPr/>
          </p:nvPicPr>
          <p:blipFill rotWithShape="1">
            <a:blip r:embed="rId6" cstate="print">
              <a:extLst>
                <a:ext uri="{28A0092B-C50C-407E-A947-70E740481C1C}">
                  <a14:useLocalDpi xmlns:a14="http://schemas.microsoft.com/office/drawing/2010/main" val="0"/>
                </a:ext>
              </a:extLst>
            </a:blip>
            <a:srcRect r="37967"/>
            <a:stretch>
              <a:fillRect/>
            </a:stretch>
          </p:blipFill>
          <p:spPr>
            <a:xfrm>
              <a:off x="11010265" y="4869180"/>
              <a:ext cx="1181735" cy="1905000"/>
            </a:xfrm>
            <a:prstGeom prst="rect">
              <a:avLst/>
            </a:prstGeom>
          </p:spPr>
        </p:pic>
      </p:grpSp>
      <p:pic>
        <p:nvPicPr>
          <p:cNvPr id="4" name="图片 3">
            <a:extLst>
              <a:ext uri="{FF2B5EF4-FFF2-40B4-BE49-F238E27FC236}">
                <a16:creationId xmlns:a16="http://schemas.microsoft.com/office/drawing/2014/main" id="{958D5852-BE5A-60EF-9D95-7A4D064961D1}"/>
              </a:ext>
            </a:extLst>
          </p:cNvPr>
          <p:cNvPicPr>
            <a:picLocks noChangeAspect="1"/>
          </p:cNvPicPr>
          <p:nvPr/>
        </p:nvPicPr>
        <p:blipFill rotWithShape="1">
          <a:blip r:embed="rId7">
            <a:extLst>
              <a:ext uri="{28A0092B-C50C-407E-A947-70E740481C1C}">
                <a14:useLocalDpi xmlns:a14="http://schemas.microsoft.com/office/drawing/2010/main" val="0"/>
              </a:ext>
            </a:extLst>
          </a:blip>
          <a:srcRect r="79424"/>
          <a:stretch/>
        </p:blipFill>
        <p:spPr>
          <a:xfrm>
            <a:off x="9905237" y="211369"/>
            <a:ext cx="2210055" cy="998759"/>
          </a:xfrm>
          <a:prstGeom prst="rect">
            <a:avLst/>
          </a:prstGeom>
        </p:spPr>
      </p:pic>
    </p:spTree>
    <p:extLst>
      <p:ext uri="{BB962C8B-B14F-4D97-AF65-F5344CB8AC3E}">
        <p14:creationId xmlns:p14="http://schemas.microsoft.com/office/powerpoint/2010/main" val="41530379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25" y="-121709"/>
            <a:ext cx="12201525" cy="8134350"/>
            <a:chOff x="-9525" y="-121709"/>
            <a:chExt cx="12201525" cy="8134350"/>
          </a:xfrm>
        </p:grpSpPr>
        <p:grpSp>
          <p:nvGrpSpPr>
            <p:cNvPr id="13" name="组合 12"/>
            <p:cNvGrpSpPr/>
            <p:nvPr/>
          </p:nvGrpSpPr>
          <p:grpSpPr>
            <a:xfrm>
              <a:off x="-9525" y="-121709"/>
              <a:ext cx="12201525" cy="8134350"/>
              <a:chOff x="-9525" y="-121709"/>
              <a:chExt cx="12201525" cy="813435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15"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4" name="组合 3"/>
            <p:cNvGrpSpPr/>
            <p:nvPr/>
          </p:nvGrpSpPr>
          <p:grpSpPr>
            <a:xfrm>
              <a:off x="231775" y="78660"/>
              <a:ext cx="11869034" cy="771220"/>
              <a:chOff x="231775" y="142160"/>
              <a:chExt cx="11869034" cy="771220"/>
            </a:xfrm>
          </p:grpSpPr>
          <p:grpSp>
            <p:nvGrpSpPr>
              <p:cNvPr id="7" name="组合 6"/>
              <p:cNvGrpSpPr/>
              <p:nvPr/>
            </p:nvGrpSpPr>
            <p:grpSpPr>
              <a:xfrm>
                <a:off x="231775" y="217761"/>
                <a:ext cx="9278266" cy="594306"/>
                <a:chOff x="231775" y="217761"/>
                <a:chExt cx="9278266" cy="594306"/>
              </a:xfrm>
            </p:grpSpPr>
            <p:pic>
              <p:nvPicPr>
                <p:cNvPr id="9" name="图形 8"/>
                <p:cNvPicPr>
                  <a:picLocks noChangeAspect="1"/>
                </p:cNvPicPr>
                <p:nvPr/>
              </p:nvPicPr>
              <p:blipFill>
                <a:blip r:embed="rId4"/>
                <a:stretch>
                  <a:fillRect/>
                </a:stretch>
              </p:blipFill>
              <p:spPr>
                <a:xfrm>
                  <a:off x="231775" y="217761"/>
                  <a:ext cx="9278266" cy="594306"/>
                </a:xfrm>
                <a:prstGeom prst="rect">
                  <a:avLst/>
                </a:prstGeom>
              </p:spPr>
            </p:pic>
            <p:sp>
              <p:nvSpPr>
                <p:cNvPr id="10" name="文本框 9"/>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文本加密</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8" name="图形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3E5D065-3FB4-1A20-0C7E-D2FB23333FB6}"/>
                  </a:ext>
                </a:extLst>
              </p:cNvPr>
              <p:cNvSpPr txBox="1"/>
              <p:nvPr/>
            </p:nvSpPr>
            <p:spPr>
              <a:xfrm>
                <a:off x="554439" y="1213073"/>
                <a:ext cx="11083122" cy="2786276"/>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加密</a:t>
                </a:r>
                <a:endPar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lvl="0">
                  <a:lnSpc>
                    <a:spcPct val="150000"/>
                  </a:lnSpc>
                  <a:defRPr/>
                </a:pP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若</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是模</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的二次剩余</a:t>
                </a: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记为</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𝑸</m:t>
                        </m:r>
                      </m:e>
                      <m:sub>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sub>
                    </m:sSub>
                  </m:oMath>
                </a14:m>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二次剩余问题可以描述为：给定正整数</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和</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，确定</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𝑸</m:t>
                        </m:r>
                      </m:e>
                      <m:sub>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sub>
                    </m:sSub>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是否成立，求解二次剩余问题等价于求解</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的素因式分解，这在计算上是不可行的。</a:t>
                </a:r>
              </a:p>
            </p:txBody>
          </p:sp>
        </mc:Choice>
        <mc:Fallback xmlns="">
          <p:sp>
            <p:nvSpPr>
              <p:cNvPr id="17" name="文本框 16">
                <a:extLst>
                  <a:ext uri="{FF2B5EF4-FFF2-40B4-BE49-F238E27FC236}">
                    <a16:creationId xmlns:a16="http://schemas.microsoft.com/office/drawing/2014/main" id="{53E5D065-3FB4-1A20-0C7E-D2FB23333FB6}"/>
                  </a:ext>
                </a:extLst>
              </p:cNvPr>
              <p:cNvSpPr txBox="1">
                <a:spLocks noRot="1" noChangeAspect="1" noMove="1" noResize="1" noEditPoints="1" noAdjustHandles="1" noChangeArrowheads="1" noChangeShapeType="1" noTextEdit="1"/>
              </p:cNvSpPr>
              <p:nvPr/>
            </p:nvSpPr>
            <p:spPr>
              <a:xfrm>
                <a:off x="554439" y="1213073"/>
                <a:ext cx="11083122" cy="2786276"/>
              </a:xfrm>
              <a:prstGeom prst="rect">
                <a:avLst/>
              </a:prstGeom>
              <a:blipFill>
                <a:blip r:embed="rId6"/>
                <a:stretch>
                  <a:fillRect l="-1265" r="-770" b="-52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812157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25" y="-121709"/>
            <a:ext cx="12201525" cy="8134350"/>
            <a:chOff x="-9525" y="-121709"/>
            <a:chExt cx="12201525" cy="8134350"/>
          </a:xfrm>
        </p:grpSpPr>
        <p:grpSp>
          <p:nvGrpSpPr>
            <p:cNvPr id="13" name="组合 12"/>
            <p:cNvGrpSpPr/>
            <p:nvPr/>
          </p:nvGrpSpPr>
          <p:grpSpPr>
            <a:xfrm>
              <a:off x="-9525" y="-121709"/>
              <a:ext cx="12201525" cy="8134350"/>
              <a:chOff x="-9525" y="-121709"/>
              <a:chExt cx="12201525" cy="813435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15"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4" name="组合 3"/>
            <p:cNvGrpSpPr/>
            <p:nvPr/>
          </p:nvGrpSpPr>
          <p:grpSpPr>
            <a:xfrm>
              <a:off x="231775" y="78660"/>
              <a:ext cx="11869034" cy="771220"/>
              <a:chOff x="231775" y="142160"/>
              <a:chExt cx="11869034" cy="771220"/>
            </a:xfrm>
          </p:grpSpPr>
          <p:grpSp>
            <p:nvGrpSpPr>
              <p:cNvPr id="7" name="组合 6"/>
              <p:cNvGrpSpPr/>
              <p:nvPr/>
            </p:nvGrpSpPr>
            <p:grpSpPr>
              <a:xfrm>
                <a:off x="231775" y="217761"/>
                <a:ext cx="9278266" cy="594306"/>
                <a:chOff x="231775" y="217761"/>
                <a:chExt cx="9278266" cy="594306"/>
              </a:xfrm>
            </p:grpSpPr>
            <p:pic>
              <p:nvPicPr>
                <p:cNvPr id="9" name="图形 8"/>
                <p:cNvPicPr>
                  <a:picLocks noChangeAspect="1"/>
                </p:cNvPicPr>
                <p:nvPr/>
              </p:nvPicPr>
              <p:blipFill>
                <a:blip r:embed="rId4"/>
                <a:stretch>
                  <a:fillRect/>
                </a:stretch>
              </p:blipFill>
              <p:spPr>
                <a:xfrm>
                  <a:off x="231775" y="217761"/>
                  <a:ext cx="9278266" cy="594306"/>
                </a:xfrm>
                <a:prstGeom prst="rect">
                  <a:avLst/>
                </a:prstGeom>
              </p:spPr>
            </p:pic>
            <p:sp>
              <p:nvSpPr>
                <p:cNvPr id="10" name="文本框 9"/>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文本加密</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8" name="图形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3E5D065-3FB4-1A20-0C7E-D2FB23333FB6}"/>
                  </a:ext>
                </a:extLst>
              </p:cNvPr>
              <p:cNvSpPr txBox="1"/>
              <p:nvPr/>
            </p:nvSpPr>
            <p:spPr>
              <a:xfrm>
                <a:off x="554439" y="1213073"/>
                <a:ext cx="11083122" cy="2525050"/>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加密</a:t>
                </a:r>
                <a:endPar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(1)</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设</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𝒓𝒔</m:t>
                    </m:r>
                  </m:oMath>
                </a14:m>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其中</a:t>
                </a:r>
                <a14:m>
                  <m:oMath xmlns:m="http://schemas.openxmlformats.org/officeDocument/2006/math">
                    <m:r>
                      <a:rPr lang="zh-CN" altLang="en-US"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𝒓</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zh-CN" altLang="en-US"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𝒔</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是素数，其大小大约相同，作为私钥保存。</a:t>
                </a:r>
              </a:p>
              <a:p>
                <a:pPr marR="0" lvl="0" algn="l" defTabSz="914400" rtl="0" eaLnBrk="1" fontAlgn="auto" latinLnBrk="0" hangingPunct="1">
                  <a:lnSpc>
                    <a:spcPct val="150000"/>
                  </a:lnSpc>
                  <a:spcBef>
                    <a:spcPts val="0"/>
                  </a:spcBef>
                  <a:spcAft>
                    <a:spcPts val="0"/>
                  </a:spcAft>
                  <a:buClrTx/>
                  <a:buSzTx/>
                  <a:tabLst/>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(2)</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随机选择</a:t>
                </a:r>
                <a14:m>
                  <m:oMath xmlns:m="http://schemas.openxmlformats.org/officeDocument/2006/math">
                    <m:r>
                      <a:rPr lang="zh-CN" altLang="en-US"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的某个剩余类中的元素</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𝒚</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满足</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𝒚</m:t>
                    </m:r>
                    <m:d>
                      <m:dPr>
                        <m:ctrlP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dPr>
                      <m:e>
                        <m:f>
                          <m:fPr>
                            <m:ctrlP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fPr>
                          <m:num>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num>
                          <m:den>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𝒚</m:t>
                            </m:r>
                          </m:den>
                        </m:f>
                      </m:e>
                    </m:d>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oMath>
                </a14:m>
                <a:r>
                  <a:rPr lang="zh-CN" altLang="en-US" sz="2800" b="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𝒚</m:t>
                    </m:r>
                    <m:r>
                      <a:rPr lang="zh-CN" altLang="en-US"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公开。</a:t>
                </a:r>
              </a:p>
            </p:txBody>
          </p:sp>
        </mc:Choice>
        <mc:Fallback xmlns="">
          <p:sp>
            <p:nvSpPr>
              <p:cNvPr id="17" name="文本框 16">
                <a:extLst>
                  <a:ext uri="{FF2B5EF4-FFF2-40B4-BE49-F238E27FC236}">
                    <a16:creationId xmlns:a16="http://schemas.microsoft.com/office/drawing/2014/main" id="{53E5D065-3FB4-1A20-0C7E-D2FB23333FB6}"/>
                  </a:ext>
                </a:extLst>
              </p:cNvPr>
              <p:cNvSpPr txBox="1">
                <a:spLocks noRot="1" noChangeAspect="1" noMove="1" noResize="1" noEditPoints="1" noAdjustHandles="1" noChangeArrowheads="1" noChangeShapeType="1" noTextEdit="1"/>
              </p:cNvSpPr>
              <p:nvPr/>
            </p:nvSpPr>
            <p:spPr>
              <a:xfrm>
                <a:off x="554439" y="1213073"/>
                <a:ext cx="11083122" cy="2525050"/>
              </a:xfrm>
              <a:prstGeom prst="rect">
                <a:avLst/>
              </a:prstGeom>
              <a:blipFill>
                <a:blip r:embed="rId6"/>
                <a:stretch>
                  <a:fillRect l="-126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025718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25" y="-121709"/>
            <a:ext cx="12201525" cy="8134350"/>
            <a:chOff x="-9525" y="-121709"/>
            <a:chExt cx="12201525" cy="8134350"/>
          </a:xfrm>
        </p:grpSpPr>
        <p:grpSp>
          <p:nvGrpSpPr>
            <p:cNvPr id="13" name="组合 12"/>
            <p:cNvGrpSpPr/>
            <p:nvPr/>
          </p:nvGrpSpPr>
          <p:grpSpPr>
            <a:xfrm>
              <a:off x="-9525" y="-121709"/>
              <a:ext cx="12201525" cy="8134350"/>
              <a:chOff x="-9525" y="-121709"/>
              <a:chExt cx="12201525" cy="813435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15"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4" name="组合 3"/>
            <p:cNvGrpSpPr/>
            <p:nvPr/>
          </p:nvGrpSpPr>
          <p:grpSpPr>
            <a:xfrm>
              <a:off x="231775" y="78660"/>
              <a:ext cx="11869034" cy="771220"/>
              <a:chOff x="231775" y="142160"/>
              <a:chExt cx="11869034" cy="771220"/>
            </a:xfrm>
          </p:grpSpPr>
          <p:grpSp>
            <p:nvGrpSpPr>
              <p:cNvPr id="7" name="组合 6"/>
              <p:cNvGrpSpPr/>
              <p:nvPr/>
            </p:nvGrpSpPr>
            <p:grpSpPr>
              <a:xfrm>
                <a:off x="231775" y="217761"/>
                <a:ext cx="9278266" cy="594306"/>
                <a:chOff x="231775" y="217761"/>
                <a:chExt cx="9278266" cy="594306"/>
              </a:xfrm>
            </p:grpSpPr>
            <p:pic>
              <p:nvPicPr>
                <p:cNvPr id="9" name="图形 8"/>
                <p:cNvPicPr>
                  <a:picLocks noChangeAspect="1"/>
                </p:cNvPicPr>
                <p:nvPr/>
              </p:nvPicPr>
              <p:blipFill>
                <a:blip r:embed="rId4"/>
                <a:stretch>
                  <a:fillRect/>
                </a:stretch>
              </p:blipFill>
              <p:spPr>
                <a:xfrm>
                  <a:off x="231775" y="217761"/>
                  <a:ext cx="9278266" cy="594306"/>
                </a:xfrm>
                <a:prstGeom prst="rect">
                  <a:avLst/>
                </a:prstGeom>
              </p:spPr>
            </p:pic>
            <p:sp>
              <p:nvSpPr>
                <p:cNvPr id="10" name="文本框 9"/>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文本加密</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8" name="图形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3E5D065-3FB4-1A20-0C7E-D2FB23333FB6}"/>
                  </a:ext>
                </a:extLst>
              </p:cNvPr>
              <p:cNvSpPr txBox="1"/>
              <p:nvPr/>
            </p:nvSpPr>
            <p:spPr>
              <a:xfrm>
                <a:off x="554439" y="1213073"/>
                <a:ext cx="11083122" cy="5831918"/>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加密</a:t>
                </a:r>
                <a:endPar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lvl="0">
                  <a:lnSpc>
                    <a:spcPct val="150000"/>
                  </a:lnSpc>
                  <a:defRPr/>
                </a:pP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3</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）对于给定的文本序列中的每一个元素</a:t>
                </a:r>
                <a14:m>
                  <m:oMath xmlns:m="http://schemas.openxmlformats.org/officeDocument/2006/math">
                    <m:sSub>
                      <m:sSub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𝒈</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sub>
                    </m:sSub>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，转换为</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𝟎</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𝟐𝟓</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之间的整数，然后再转化为一个二进制序列</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𝒃</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𝒃</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𝒃</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𝟖</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对每个</a:t>
                </a:r>
                <a14:m>
                  <m:oMath xmlns:m="http://schemas.openxmlformats.org/officeDocument/2006/math">
                    <m:sSub>
                      <m:sSubPr>
                        <m:ctrlP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𝒃</m:t>
                        </m:r>
                      </m:e>
                      <m: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𝒌</m:t>
                        </m:r>
                      </m:sub>
                    </m:sSub>
                  </m:oMath>
                </a14:m>
                <a:r>
                  <a:rPr lang="zh-CN" altLang="en-US" sz="2800" b="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𝒌</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𝟖</m:t>
                    </m:r>
                  </m:oMath>
                </a14:m>
                <a:r>
                  <a:rPr lang="en-US" altLang="zh-CN" sz="2800" b="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我们随机选择某个剩余类中的元素</a:t>
                </a:r>
                <a14:m>
                  <m:oMath xmlns:m="http://schemas.openxmlformats.org/officeDocument/2006/math">
                    <m:sSub>
                      <m:sSubPr>
                        <m:ctrlP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𝒕</m:t>
                        </m:r>
                      </m:e>
                      <m: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𝒌</m:t>
                        </m:r>
                      </m:sub>
                    </m:sSub>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，计算：</a:t>
                </a:r>
                <a:endPar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28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𝒊</m:t>
                          </m:r>
                        </m:sub>
                      </m:s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m>
                                <m:mPr>
                                  <m:mcs>
                                    <m:mc>
                                      <m:mcPr>
                                        <m:count m:val="2"/>
                                        <m:mcJc m:val="center"/>
                                      </m:mcPr>
                                    </m:mc>
                                  </m:mcs>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Sup>
                                      <m:sSubSup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𝒕</m:t>
                                        </m:r>
                                      </m:e>
                                      <m: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𝒌</m:t>
                                        </m:r>
                                      </m:sub>
                                      <m:sup>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sup>
                                    </m:sSubSup>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𝒎𝒐𝒅</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𝒏</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e>
                                  <m:e>
                                    <m:sSub>
                                      <m:sSub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𝒃</m:t>
                                        </m:r>
                                      </m:e>
                                      <m: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𝒌</m:t>
                                        </m:r>
                                      </m:sub>
                                    </m:s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𝟎</m:t>
                                    </m:r>
                                  </m:e>
                                </m:mr>
                              </m:m>
                            </m:e>
                            <m:e>
                              <m:m>
                                <m:mPr>
                                  <m:mcs>
                                    <m:mc>
                                      <m:mcPr>
                                        <m:count m:val="2"/>
                                        <m:mcJc m:val="center"/>
                                      </m:mcPr>
                                    </m:mc>
                                  </m:mcs>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Sup>
                                      <m:sSubSup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𝒕</m:t>
                                        </m:r>
                                      </m:e>
                                      <m: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𝒌</m:t>
                                        </m:r>
                                      </m:sub>
                                      <m:sup>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sup>
                                    </m:sSubSup>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𝒚</m:t>
                                    </m:r>
                                    <m:d>
                                      <m:d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𝒎𝒐𝒅</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𝒏</m:t>
                                        </m:r>
                                      </m:e>
                                    </m:d>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e>
                                  <m:e>
                                    <m:sSub>
                                      <m:sSub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𝒃</m:t>
                                        </m:r>
                                      </m:e>
                                      <m: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𝒌</m:t>
                                        </m:r>
                                      </m:sub>
                                    </m:s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e>
                                </m:mr>
                              </m:m>
                            </m:e>
                          </m:eqArr>
                        </m:e>
                      </m:d>
                    </m:oMath>
                  </m:oMathPara>
                </a14:m>
                <a:endPar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lvl="0">
                  <a:lnSpc>
                    <a:spcPct val="150000"/>
                  </a:lnSpc>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这样，能保证同一个明文得到不同的密文，从而得到其加密序列</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𝒄</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𝒄</m:t>
                        </m:r>
                      </m:e>
                      <m:sub>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𝒄</m:t>
                        </m:r>
                      </m:e>
                      <m:sub>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𝟖</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p>
              <a:p>
                <a:pPr marR="0" lvl="0" algn="l" defTabSz="914400" rtl="0" eaLnBrk="1" fontAlgn="auto" latinLnBrk="0" hangingPunct="1">
                  <a:lnSpc>
                    <a:spcPct val="150000"/>
                  </a:lnSpc>
                  <a:spcBef>
                    <a:spcPts val="0"/>
                  </a:spcBef>
                  <a:spcAft>
                    <a:spcPts val="0"/>
                  </a:spcAft>
                  <a:buClrTx/>
                  <a:buSzTx/>
                  <a:tabLst/>
                  <a:defRPr/>
                </a:pPr>
                <a:endPar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53E5D065-3FB4-1A20-0C7E-D2FB23333FB6}"/>
                  </a:ext>
                </a:extLst>
              </p:cNvPr>
              <p:cNvSpPr txBox="1">
                <a:spLocks noRot="1" noChangeAspect="1" noMove="1" noResize="1" noEditPoints="1" noAdjustHandles="1" noChangeArrowheads="1" noChangeShapeType="1" noTextEdit="1"/>
              </p:cNvSpPr>
              <p:nvPr/>
            </p:nvSpPr>
            <p:spPr>
              <a:xfrm>
                <a:off x="554439" y="1213073"/>
                <a:ext cx="11083122" cy="5831918"/>
              </a:xfrm>
              <a:prstGeom prst="rect">
                <a:avLst/>
              </a:prstGeom>
              <a:blipFill>
                <a:blip r:embed="rId6"/>
                <a:stretch>
                  <a:fillRect l="-1265" r="-192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8797576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25" y="-121709"/>
            <a:ext cx="12201525" cy="8134350"/>
            <a:chOff x="-9525" y="-121709"/>
            <a:chExt cx="12201525" cy="8134350"/>
          </a:xfrm>
        </p:grpSpPr>
        <p:grpSp>
          <p:nvGrpSpPr>
            <p:cNvPr id="13" name="组合 12"/>
            <p:cNvGrpSpPr/>
            <p:nvPr/>
          </p:nvGrpSpPr>
          <p:grpSpPr>
            <a:xfrm>
              <a:off x="-9525" y="-121709"/>
              <a:ext cx="12201525" cy="8134350"/>
              <a:chOff x="-9525" y="-121709"/>
              <a:chExt cx="12201525" cy="813435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15"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4" name="组合 3"/>
            <p:cNvGrpSpPr/>
            <p:nvPr/>
          </p:nvGrpSpPr>
          <p:grpSpPr>
            <a:xfrm>
              <a:off x="231775" y="78660"/>
              <a:ext cx="11869034" cy="771220"/>
              <a:chOff x="231775" y="142160"/>
              <a:chExt cx="11869034" cy="771220"/>
            </a:xfrm>
          </p:grpSpPr>
          <p:grpSp>
            <p:nvGrpSpPr>
              <p:cNvPr id="7" name="组合 6"/>
              <p:cNvGrpSpPr/>
              <p:nvPr/>
            </p:nvGrpSpPr>
            <p:grpSpPr>
              <a:xfrm>
                <a:off x="231775" y="217761"/>
                <a:ext cx="9278266" cy="594306"/>
                <a:chOff x="231775" y="217761"/>
                <a:chExt cx="9278266" cy="594306"/>
              </a:xfrm>
            </p:grpSpPr>
            <p:pic>
              <p:nvPicPr>
                <p:cNvPr id="9" name="图形 8"/>
                <p:cNvPicPr>
                  <a:picLocks noChangeAspect="1"/>
                </p:cNvPicPr>
                <p:nvPr/>
              </p:nvPicPr>
              <p:blipFill>
                <a:blip r:embed="rId4"/>
                <a:stretch>
                  <a:fillRect/>
                </a:stretch>
              </p:blipFill>
              <p:spPr>
                <a:xfrm>
                  <a:off x="231775" y="217761"/>
                  <a:ext cx="9278266" cy="594306"/>
                </a:xfrm>
                <a:prstGeom prst="rect">
                  <a:avLst/>
                </a:prstGeom>
              </p:spPr>
            </p:pic>
            <p:sp>
              <p:nvSpPr>
                <p:cNvPr id="10" name="文本框 9"/>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文本加密</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8" name="图形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3E5D065-3FB4-1A20-0C7E-D2FB23333FB6}"/>
                  </a:ext>
                </a:extLst>
              </p:cNvPr>
              <p:cNvSpPr txBox="1"/>
              <p:nvPr/>
            </p:nvSpPr>
            <p:spPr>
              <a:xfrm>
                <a:off x="554439" y="1213073"/>
                <a:ext cx="11083122" cy="5059975"/>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解密</a:t>
                </a:r>
                <a:endPar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1</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）对于每一个整数密文</a:t>
                </a:r>
                <a14:m>
                  <m:oMath xmlns:m="http://schemas.openxmlformats.org/officeDocument/2006/math">
                    <m:sSub>
                      <m:sSub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𝒄</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𝒋</m:t>
                        </m:r>
                      </m:sub>
                    </m:sSub>
                    <m:r>
                      <a:rPr lang="en-US" altLang="zh-CN" sz="28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oMath>
                </a14:m>
                <a:r>
                  <a:rPr lang="zh-CN" altLang="en-US" sz="2800" b="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𝟖</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𝑵</m:t>
                    </m:r>
                    <m:r>
                      <a:rPr lang="zh-CN" altLang="en-US"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𝒋</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𝟖</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zh-CN" altLang="en-US" sz="2800"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其中</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𝟖</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𝑵</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是密文比特序列的长度。计算</a:t>
                </a:r>
                <a:r>
                  <a:rPr lang="en-US" altLang="zh-CN" sz="2800" b="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Legendre</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符号 </a:t>
                </a: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p>
              <a:p>
                <a:pPr algn="just"/>
                <a14:m>
                  <m:oMathPara xmlns:m="http://schemas.openxmlformats.org/officeDocument/2006/math">
                    <m:oMathParaPr>
                      <m:jc m:val="centerGroup"/>
                    </m:oMathParaPr>
                    <m:oMath xmlns:m="http://schemas.openxmlformats.org/officeDocument/2006/math">
                      <m:d>
                        <m:dPr>
                          <m:begChr m:val="{"/>
                          <m:endChr m:val=""/>
                          <m:ctrlPr>
                            <a:rPr lang="zh-CN" altLang="zh-CN" sz="28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sSubSup>
                                <m:sSubSup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𝒔</m:t>
                                  </m:r>
                                </m:e>
                                <m: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𝒊</m:t>
                                  </m:r>
                                </m:sub>
                                <m:sup>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𝒊𝒋</m:t>
                                          </m:r>
                                        </m:sub>
                                      </m:sSub>
                                    </m:num>
                                    <m:den>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𝒓</m:t>
                                      </m:r>
                                    </m:den>
                                  </m:f>
                                </m:e>
                              </m:d>
                            </m:e>
                            <m:e>
                              <m:sSubSup>
                                <m:sSubSup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𝒔</m:t>
                                  </m:r>
                                </m:e>
                                <m: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𝒊</m:t>
                                  </m:r>
                                </m:sub>
                                <m:sup>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f>
                                    <m:f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
                                        <m:sSubPr>
                                          <m:ctrlPr>
                                            <a:rPr lang="zh-CN" altLang="zh-CN" sz="28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𝒊𝒋</m:t>
                                          </m:r>
                                        </m:sub>
                                      </m:sSub>
                                    </m:num>
                                    <m:den>
                                      <m:r>
                                        <a:rPr lang="en-US" altLang="zh-CN" sz="28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𝒔</m:t>
                                      </m:r>
                                    </m:den>
                                  </m:f>
                                </m:e>
                              </m:d>
                            </m:e>
                          </m:eqArr>
                        </m:e>
                      </m:d>
                    </m:oMath>
                  </m:oMathPara>
                </a14:m>
                <a:endParaRPr lang="zh-CN" altLang="zh-CN" sz="2800" b="1" kern="100" dirty="0">
                  <a:effectLst/>
                  <a:latin typeface="等线" panose="02010600030101010101" pitchFamily="2" charset="-122"/>
                  <a:ea typeface="等线" panose="02010600030101010101" pitchFamily="2"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endPar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endPar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17" name="文本框 16">
                <a:extLst>
                  <a:ext uri="{FF2B5EF4-FFF2-40B4-BE49-F238E27FC236}">
                    <a16:creationId xmlns:a16="http://schemas.microsoft.com/office/drawing/2014/main" id="{53E5D065-3FB4-1A20-0C7E-D2FB23333FB6}"/>
                  </a:ext>
                </a:extLst>
              </p:cNvPr>
              <p:cNvSpPr txBox="1">
                <a:spLocks noRot="1" noChangeAspect="1" noMove="1" noResize="1" noEditPoints="1" noAdjustHandles="1" noChangeArrowheads="1" noChangeShapeType="1" noTextEdit="1"/>
              </p:cNvSpPr>
              <p:nvPr/>
            </p:nvSpPr>
            <p:spPr>
              <a:xfrm>
                <a:off x="554439" y="1213073"/>
                <a:ext cx="11083122" cy="5059975"/>
              </a:xfrm>
              <a:prstGeom prst="rect">
                <a:avLst/>
              </a:prstGeom>
              <a:blipFill>
                <a:blip r:embed="rId6"/>
                <a:stretch>
                  <a:fillRect l="-1265" r="-2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68172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9525" y="-121709"/>
            <a:ext cx="12201525" cy="8134350"/>
            <a:chOff x="-9525" y="-121709"/>
            <a:chExt cx="12201525" cy="8134350"/>
          </a:xfrm>
        </p:grpSpPr>
        <p:grpSp>
          <p:nvGrpSpPr>
            <p:cNvPr id="13" name="组合 12"/>
            <p:cNvGrpSpPr/>
            <p:nvPr/>
          </p:nvGrpSpPr>
          <p:grpSpPr>
            <a:xfrm>
              <a:off x="-9525" y="-121709"/>
              <a:ext cx="12201525" cy="8134350"/>
              <a:chOff x="-9525" y="-121709"/>
              <a:chExt cx="12201525" cy="8134350"/>
            </a:xfrm>
          </p:grpSpPr>
          <p:pic>
            <p:nvPicPr>
              <p:cNvPr id="14" name="图片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15"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4" name="组合 3"/>
            <p:cNvGrpSpPr/>
            <p:nvPr/>
          </p:nvGrpSpPr>
          <p:grpSpPr>
            <a:xfrm>
              <a:off x="231775" y="78660"/>
              <a:ext cx="11869034" cy="771220"/>
              <a:chOff x="231775" y="142160"/>
              <a:chExt cx="11869034" cy="771220"/>
            </a:xfrm>
          </p:grpSpPr>
          <p:grpSp>
            <p:nvGrpSpPr>
              <p:cNvPr id="7" name="组合 6"/>
              <p:cNvGrpSpPr/>
              <p:nvPr/>
            </p:nvGrpSpPr>
            <p:grpSpPr>
              <a:xfrm>
                <a:off x="231775" y="217761"/>
                <a:ext cx="9278266" cy="594306"/>
                <a:chOff x="231775" y="217761"/>
                <a:chExt cx="9278266" cy="594306"/>
              </a:xfrm>
            </p:grpSpPr>
            <p:pic>
              <p:nvPicPr>
                <p:cNvPr id="9" name="图形 8"/>
                <p:cNvPicPr>
                  <a:picLocks noChangeAspect="1"/>
                </p:cNvPicPr>
                <p:nvPr/>
              </p:nvPicPr>
              <p:blipFill>
                <a:blip r:embed="rId4"/>
                <a:stretch>
                  <a:fillRect/>
                </a:stretch>
              </p:blipFill>
              <p:spPr>
                <a:xfrm>
                  <a:off x="231775" y="217761"/>
                  <a:ext cx="9278266" cy="594306"/>
                </a:xfrm>
                <a:prstGeom prst="rect">
                  <a:avLst/>
                </a:prstGeom>
              </p:spPr>
            </p:pic>
            <p:sp>
              <p:nvSpPr>
                <p:cNvPr id="10" name="文本框 9"/>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文本加密</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8" name="图形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53E5D065-3FB4-1A20-0C7E-D2FB23333FB6}"/>
                  </a:ext>
                </a:extLst>
              </p:cNvPr>
              <p:cNvSpPr txBox="1"/>
              <p:nvPr/>
            </p:nvSpPr>
            <p:spPr>
              <a:xfrm>
                <a:off x="554439" y="1213073"/>
                <a:ext cx="11083122" cy="3340658"/>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解密</a:t>
                </a:r>
                <a:endPar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lvl="0">
                  <a:lnSpc>
                    <a:spcPct val="150000"/>
                  </a:lnSpc>
                  <a:defRPr/>
                </a:pP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2</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）根据计算出来的</a:t>
                </a:r>
                <a:r>
                  <a:rPr lang="en-US" altLang="zh-CN" sz="28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Legendre</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符号决定</a:t>
                </a:r>
                <a14:m>
                  <m:oMath xmlns:m="http://schemas.openxmlformats.org/officeDocument/2006/math">
                    <m:sSub>
                      <m:sSubPr>
                        <m:ctrlPr>
                          <a:rPr lang="en-US" altLang="zh-CN" sz="2800"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0"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𝑚</m:t>
                        </m:r>
                      </m:e>
                      <m:sub>
                        <m:r>
                          <a:rPr lang="en-US" altLang="zh-CN" sz="2800" b="0"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𝑖</m:t>
                        </m:r>
                      </m:sub>
                    </m:sSub>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的取值， 若</a:t>
                </a:r>
                <a14:m>
                  <m:oMath xmlns:m="http://schemas.openxmlformats.org/officeDocument/2006/math">
                    <m:sSubSup>
                      <m:sSubSupPr>
                        <m:ctrlP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SupPr>
                      <m:e>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𝒔</m:t>
                        </m:r>
                      </m:e>
                      <m: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sub>
                      <m:sup>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up>
                    </m:sSubSup>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Sup>
                      <m:sSubSupPr>
                        <m:ctrlP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SupPr>
                      <m:e>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𝒔</m:t>
                        </m:r>
                      </m:e>
                      <m: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sub>
                      <m:sup>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up>
                    </m:sSubSup>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oMath>
                </a14:m>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则 </a:t>
                </a:r>
                <a14:m>
                  <m:oMath xmlns:m="http://schemas.openxmlformats.org/officeDocument/2006/math">
                    <m:sSub>
                      <m:sSubPr>
                        <m:ctrlP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e>
                      <m: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sub>
                    </m:s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𝟎</m:t>
                    </m:r>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，其他</a:t>
                </a:r>
                <a14:m>
                  <m:oMath xmlns:m="http://schemas.openxmlformats.org/officeDocument/2006/math">
                    <m:sSub>
                      <m:sSubPr>
                        <m:ctrlP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e>
                      <m:sub>
                        <m: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sub>
                    </m:s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p>
              <a:p>
                <a:pPr lvl="0">
                  <a:lnSpc>
                    <a:spcPct val="150000"/>
                  </a:lnSpc>
                  <a:defRPr/>
                </a:pP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3</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）得到解密后的明文比特序列：</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e>
                      <m: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e>
                      <m: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e>
                      <m:sub>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𝟖</m:t>
                        </m:r>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𝑵</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，然后按照每</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𝟖</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位一组转换为明文整数序列，得到解密后的明文。</a:t>
                </a:r>
              </a:p>
            </p:txBody>
          </p:sp>
        </mc:Choice>
        <mc:Fallback xmlns="">
          <p:sp>
            <p:nvSpPr>
              <p:cNvPr id="17" name="文本框 16">
                <a:extLst>
                  <a:ext uri="{FF2B5EF4-FFF2-40B4-BE49-F238E27FC236}">
                    <a16:creationId xmlns:a16="http://schemas.microsoft.com/office/drawing/2014/main" id="{53E5D065-3FB4-1A20-0C7E-D2FB23333FB6}"/>
                  </a:ext>
                </a:extLst>
              </p:cNvPr>
              <p:cNvSpPr txBox="1">
                <a:spLocks noRot="1" noChangeAspect="1" noMove="1" noResize="1" noEditPoints="1" noAdjustHandles="1" noChangeArrowheads="1" noChangeShapeType="1" noTextEdit="1"/>
              </p:cNvSpPr>
              <p:nvPr/>
            </p:nvSpPr>
            <p:spPr>
              <a:xfrm>
                <a:off x="554439" y="1213073"/>
                <a:ext cx="11083122" cy="3340658"/>
              </a:xfrm>
              <a:prstGeom prst="rect">
                <a:avLst/>
              </a:prstGeom>
              <a:blipFill>
                <a:blip r:embed="rId6"/>
                <a:stretch>
                  <a:fillRect l="-1265" r="-165" b="-419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982356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5073650" y="1676488"/>
              <a:ext cx="2438400"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rPr>
                <a:t>01</a:t>
              </a:r>
              <a:endParaRPr kumimoji="0" lang="zh-CN" altLang="en-US"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endParaRPr>
            </a:p>
          </p:txBody>
        </p:sp>
        <p:sp>
          <p:nvSpPr>
            <p:cNvPr id="14" name="文本占位符 7"/>
            <p:cNvSpPr txBox="1"/>
            <p:nvPr/>
          </p:nvSpPr>
          <p:spPr>
            <a:xfrm>
              <a:off x="2103460" y="2895303"/>
              <a:ext cx="7985081" cy="53369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rPr>
                <a:t>分工安排</a:t>
              </a:r>
              <a:endPar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sp>
          <p:nvSpPr>
            <p:cNvPr id="15" name="文本占位符 8"/>
            <p:cNvSpPr txBox="1"/>
            <p:nvPr/>
          </p:nvSpPr>
          <p:spPr>
            <a:xfrm>
              <a:off x="2141561" y="3556809"/>
              <a:ext cx="7908878" cy="6172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rPr>
                <a:t>Division of Labor Arrangement</a:t>
              </a:r>
            </a:p>
          </p:txBody>
        </p:sp>
        <p:pic>
          <p:nvPicPr>
            <p:cNvPr id="2" name="图片 1" descr="3cfe46623ec260e3ddb66073058786c"/>
            <p:cNvPicPr>
              <a:picLocks noChangeAspect="1"/>
            </p:cNvPicPr>
            <p:nvPr>
              <p:custDataLst>
                <p:tags r:id="rId1"/>
              </p:custDataLst>
            </p:nvPr>
          </p:nvPicPr>
          <p:blipFill>
            <a:blip r:embed="rId5"/>
            <a:stretch>
              <a:fillRect/>
            </a:stretch>
          </p:blipFill>
          <p:spPr>
            <a:xfrm>
              <a:off x="132714" y="140970"/>
              <a:ext cx="1267870" cy="1260000"/>
            </a:xfrm>
            <a:prstGeom prst="rect">
              <a:avLst/>
            </a:prstGeom>
          </p:spPr>
        </p:pic>
        <p:pic>
          <p:nvPicPr>
            <p:cNvPr id="7" name="图形 6"/>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7967"/>
            <a:stretch>
              <a:fillRect/>
            </a:stretch>
          </p:blipFill>
          <p:spPr>
            <a:xfrm>
              <a:off x="11010265" y="4869180"/>
              <a:ext cx="1181735" cy="1905000"/>
            </a:xfrm>
            <a:prstGeom prst="rect">
              <a:avLst/>
            </a:prstGeom>
          </p:spPr>
        </p:pic>
      </p:grpSp>
      <p:pic>
        <p:nvPicPr>
          <p:cNvPr id="4" name="图片 3">
            <a:extLst>
              <a:ext uri="{FF2B5EF4-FFF2-40B4-BE49-F238E27FC236}">
                <a16:creationId xmlns:a16="http://schemas.microsoft.com/office/drawing/2014/main" id="{31CDE85B-4133-745B-5EB4-06A80942A196}"/>
              </a:ext>
            </a:extLst>
          </p:cNvPr>
          <p:cNvPicPr>
            <a:picLocks noChangeAspect="1"/>
          </p:cNvPicPr>
          <p:nvPr/>
        </p:nvPicPr>
        <p:blipFill rotWithShape="1">
          <a:blip r:embed="rId8">
            <a:extLst>
              <a:ext uri="{28A0092B-C50C-407E-A947-70E740481C1C}">
                <a14:useLocalDpi xmlns:a14="http://schemas.microsoft.com/office/drawing/2010/main" val="0"/>
              </a:ext>
            </a:extLst>
          </a:blip>
          <a:srcRect r="79424"/>
          <a:stretch/>
        </p:blipFill>
        <p:spPr>
          <a:xfrm>
            <a:off x="9905237" y="211369"/>
            <a:ext cx="2210055" cy="998759"/>
          </a:xfrm>
          <a:prstGeom prst="rect">
            <a:avLst/>
          </a:prstGeom>
        </p:spPr>
      </p:pic>
    </p:spTree>
    <p:extLst>
      <p:ext uri="{BB962C8B-B14F-4D97-AF65-F5344CB8AC3E}">
        <p14:creationId xmlns:p14="http://schemas.microsoft.com/office/powerpoint/2010/main" val="41093002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34728" y="-1"/>
            <a:ext cx="12926728" cy="6883123"/>
            <a:chOff x="-734728" y="-1"/>
            <a:chExt cx="12926728" cy="6883123"/>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5246" b="14890"/>
            <a:stretch>
              <a:fillRect/>
            </a:stretch>
          </p:blipFill>
          <p:spPr>
            <a:xfrm>
              <a:off x="-734728" y="0"/>
              <a:ext cx="12926728" cy="6883122"/>
            </a:xfrm>
            <a:prstGeom prst="rect">
              <a:avLst/>
            </a:pr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新概念密码</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DEA389D-5842-5543-D87B-C09AEC8099B4}"/>
                  </a:ext>
                </a:extLst>
              </p:cNvPr>
              <p:cNvSpPr txBox="1"/>
              <p:nvPr/>
            </p:nvSpPr>
            <p:spPr>
              <a:xfrm>
                <a:off x="554439" y="1213073"/>
                <a:ext cx="11083122" cy="2221442"/>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假设实体</a:t>
                </a:r>
                <a14:m>
                  <m:oMath xmlns:m="http://schemas.openxmlformats.org/officeDocument/2006/math">
                    <m:r>
                      <a:rPr lang="en-US" altLang="zh-CN" sz="3200" b="0"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𝐴</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将明文</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e>
                      <m:sub>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sub>
                    </m:sSub>
                    <m:sSub>
                      <m:sSubPr>
                        <m:ctrlP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e>
                      <m:sub>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b>
                    </m:sSub>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32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e>
                      <m:sub>
                        <m:r>
                          <a:rPr lang="en-US" altLang="zh-CN" sz="32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𝒔</m:t>
                        </m:r>
                      </m:sub>
                    </m:sSub>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加密后传送给实体</a:t>
                </a:r>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B,</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其中</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𝒔</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表示二进制明文</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的长度</a:t>
                </a:r>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表示第</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位的二进制数</a:t>
                </a:r>
                <a:endPar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𝒔</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endPar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5DEA389D-5842-5543-D87B-C09AEC8099B4}"/>
                  </a:ext>
                </a:extLst>
              </p:cNvPr>
              <p:cNvSpPr txBox="1">
                <a:spLocks noRot="1" noChangeAspect="1" noMove="1" noResize="1" noEditPoints="1" noAdjustHandles="1" noChangeArrowheads="1" noChangeShapeType="1" noTextEdit="1"/>
              </p:cNvSpPr>
              <p:nvPr/>
            </p:nvSpPr>
            <p:spPr>
              <a:xfrm>
                <a:off x="554439" y="1213073"/>
                <a:ext cx="11083122" cy="2221442"/>
              </a:xfrm>
              <a:prstGeom prst="rect">
                <a:avLst/>
              </a:prstGeom>
              <a:blipFill>
                <a:blip r:embed="rId6"/>
                <a:stretch>
                  <a:fillRect l="-1430" b="-82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5046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34728" y="-1"/>
            <a:ext cx="12926728" cy="6883123"/>
            <a:chOff x="-734728" y="-1"/>
            <a:chExt cx="12926728" cy="6883123"/>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5246" b="14890"/>
            <a:stretch>
              <a:fillRect/>
            </a:stretch>
          </p:blipFill>
          <p:spPr>
            <a:xfrm>
              <a:off x="-734728" y="0"/>
              <a:ext cx="12926728" cy="6883122"/>
            </a:xfrm>
            <a:prstGeom prst="rect">
              <a:avLst/>
            </a:pr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新概念密码</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DEA389D-5842-5543-D87B-C09AEC8099B4}"/>
                  </a:ext>
                </a:extLst>
              </p:cNvPr>
              <p:cNvSpPr txBox="1"/>
              <p:nvPr/>
            </p:nvSpPr>
            <p:spPr>
              <a:xfrm>
                <a:off x="309563" y="1220216"/>
                <a:ext cx="11572875" cy="2960106"/>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实体</a:t>
                </a:r>
                <a14:m>
                  <m:oMath xmlns:m="http://schemas.openxmlformats.org/officeDocument/2006/math">
                    <m:r>
                      <a:rPr lang="en-US" altLang="zh-CN" sz="3200"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𝐵</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生成密钥过程</a:t>
                </a:r>
                <a:endPar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①选择两个互不相同的大随机素数</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和</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𝒒</m:t>
                    </m:r>
                  </m:oMath>
                </a14:m>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使得</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𝒒</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𝟑</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𝒎𝒐𝒅</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𝟒</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p>
              <a:p>
                <a:pPr marR="0" lvl="0" algn="l" defTabSz="914400" rtl="0" eaLnBrk="1" fontAlgn="auto" latinLnBrk="0" hangingPunct="1">
                  <a:lnSpc>
                    <a:spcPct val="150000"/>
                  </a:lnSpc>
                  <a:spcBef>
                    <a:spcPts val="0"/>
                  </a:spcBef>
                  <a:spcAft>
                    <a:spcPts val="0"/>
                  </a:spcAft>
                  <a:buClrTx/>
                  <a:buSzTx/>
                  <a:tabLst/>
                  <a:defRPr/>
                </a:pPr>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②</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计算</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𝒑𝒒</m:t>
                    </m:r>
                    <m:r>
                      <a:rPr lang="zh-CN" altLang="en-US" sz="3200" b="1" i="1" dirty="0" err="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是一个</a:t>
                </a:r>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Blum</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数</a:t>
                </a:r>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p>
              <a:p>
                <a:pPr marR="0" lvl="0" algn="l" defTabSz="914400" rtl="0" eaLnBrk="1" fontAlgn="auto" latinLnBrk="0" hangingPunct="1">
                  <a:lnSpc>
                    <a:spcPct val="150000"/>
                  </a:lnSpc>
                  <a:spcBef>
                    <a:spcPts val="0"/>
                  </a:spcBef>
                  <a:spcAft>
                    <a:spcPts val="0"/>
                  </a:spcAft>
                  <a:buClrTx/>
                  <a:buSzTx/>
                  <a:tabLst/>
                  <a:defRPr/>
                </a:pPr>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③</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公开密钥</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保留密钥对</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r>
                      <a:rPr lang="en-US" altLang="zh-CN" sz="32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𝒒</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p>
            </p:txBody>
          </p:sp>
        </mc:Choice>
        <mc:Fallback xmlns="">
          <p:sp>
            <p:nvSpPr>
              <p:cNvPr id="37" name="文本框 36">
                <a:extLst>
                  <a:ext uri="{FF2B5EF4-FFF2-40B4-BE49-F238E27FC236}">
                    <a16:creationId xmlns:a16="http://schemas.microsoft.com/office/drawing/2014/main" id="{5DEA389D-5842-5543-D87B-C09AEC8099B4}"/>
                  </a:ext>
                </a:extLst>
              </p:cNvPr>
              <p:cNvSpPr txBox="1">
                <a:spLocks noRot="1" noChangeAspect="1" noMove="1" noResize="1" noEditPoints="1" noAdjustHandles="1" noChangeArrowheads="1" noChangeShapeType="1" noTextEdit="1"/>
              </p:cNvSpPr>
              <p:nvPr/>
            </p:nvSpPr>
            <p:spPr>
              <a:xfrm>
                <a:off x="309563" y="1220216"/>
                <a:ext cx="11572875" cy="2960106"/>
              </a:xfrm>
              <a:prstGeom prst="rect">
                <a:avLst/>
              </a:prstGeom>
              <a:blipFill>
                <a:blip r:embed="rId6"/>
                <a:stretch>
                  <a:fillRect l="-1370" r="-474" b="-57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82330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34728" y="-1"/>
            <a:ext cx="12926728" cy="6883123"/>
            <a:chOff x="-734728" y="-1"/>
            <a:chExt cx="12926728" cy="6883123"/>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5246" b="14890"/>
            <a:stretch>
              <a:fillRect/>
            </a:stretch>
          </p:blipFill>
          <p:spPr>
            <a:xfrm>
              <a:off x="-734728" y="0"/>
              <a:ext cx="12926728" cy="6883122"/>
            </a:xfrm>
            <a:prstGeom prst="rect">
              <a:avLst/>
            </a:pr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新概念密码</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DEA389D-5842-5543-D87B-C09AEC8099B4}"/>
                  </a:ext>
                </a:extLst>
              </p:cNvPr>
              <p:cNvSpPr txBox="1"/>
              <p:nvPr/>
            </p:nvSpPr>
            <p:spPr>
              <a:xfrm>
                <a:off x="498598" y="522087"/>
                <a:ext cx="11311330" cy="753212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加密过程</a:t>
                </a:r>
                <a:endPar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lvl="0">
                  <a:defRPr/>
                </a:pP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实体</a:t>
                </a: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在从</a:t>
                </a: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PKI</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获得实体</a:t>
                </a: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B</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的公钥</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后</a:t>
                </a: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就可以对明文</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使用概率密码算法进行加密。</a:t>
                </a:r>
                <a:endPar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algn="just"/>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(1)</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随机选择一个整数</a:t>
                </a:r>
                <a:r>
                  <a:rPr lang="en-US" altLang="zh-CN" sz="3200" b="1" i="1" dirty="0">
                    <a:solidFill>
                      <a:srgbClr val="7E0C6E"/>
                    </a:solidFill>
                    <a:latin typeface="Cambria Math" panose="02040503050406030204" pitchFamily="18" charset="0"/>
                    <a:ea typeface="Cambria Math" panose="02040503050406030204" pitchFamily="18" charset="0"/>
                    <a:cs typeface="Times New Roman" panose="02020603050405020304" pitchFamily="18" charset="0"/>
                  </a:rPr>
                  <a:t>a</a:t>
                </a: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使</a:t>
                </a:r>
                <a14:m>
                  <m:oMath xmlns:m="http://schemas.openxmlformats.org/officeDocument/2006/math">
                    <m:r>
                      <a:rPr lang="en-US" altLang="zh-CN" sz="3200" b="1" i="0"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𝟎</m:t>
                    </m:r>
                    <m:r>
                      <a:rPr lang="en-US" altLang="zh-CN" sz="3200" b="1" i="0"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𝐚</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&lt;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oMath>
                </a14:m>
                <a:r>
                  <a:rPr lang="zh-CN" altLang="en-US" sz="3200" b="1" kern="100" dirty="0">
                    <a:solidFill>
                      <a:srgbClr val="7E0C6E"/>
                    </a:solidFill>
                    <a:effectLst/>
                    <a:latin typeface="等线" panose="02010600030101010101" pitchFamily="2" charset="-122"/>
                    <a:ea typeface="等线" panose="02010600030101010101" pitchFamily="2" charset="-122"/>
                    <a:cs typeface="Times New Roman" panose="02020603050405020304" pitchFamily="18" charset="0"/>
                  </a:rPr>
                  <a:t>且</a:t>
                </a:r>
                <a14:m>
                  <m:oMath xmlns:m="http://schemas.openxmlformats.org/officeDocument/2006/math">
                    <m:r>
                      <a:rPr lang="en-US" altLang="zh-CN" sz="3200" b="1"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𝐚</m:t>
                    </m:r>
                    <m:r>
                      <a:rPr lang="en-US" altLang="zh-CN" sz="3200" b="1"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𝐧</m:t>
                    </m:r>
                    <m:r>
                      <a:rPr lang="en-US" altLang="zh-CN" sz="3200" b="1"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𝟏</m:t>
                    </m:r>
                  </m:oMath>
                </a14:m>
                <a:r>
                  <a:rPr lang="zh-CN" altLang="en-US" sz="3200" b="1" kern="100" dirty="0">
                    <a:solidFill>
                      <a:srgbClr val="7E0C6E"/>
                    </a:solidFill>
                    <a:latin typeface="等线" panose="02010600030101010101" pitchFamily="2" charset="-122"/>
                    <a:ea typeface="等线" panose="02010600030101010101" pitchFamily="2" charset="-122"/>
                    <a:cs typeface="Times New Roman" panose="02020603050405020304" pitchFamily="18" charset="0"/>
                  </a:rPr>
                  <a:t>，</a:t>
                </a:r>
                <a:r>
                  <a:rPr lang="zh-CN" altLang="en-US"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然后令</a:t>
                </a:r>
                <a14:m>
                  <m:oMath xmlns:m="http://schemas.openxmlformats.org/officeDocument/2006/math">
                    <m:sSub>
                      <m:sSub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𝟎</m:t>
                        </m:r>
                      </m:sub>
                    </m:sSub>
                    <m:r>
                      <a:rPr lang="en-US" altLang="zh-CN" sz="32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sSup>
                      <m:sSup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32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𝐚</m:t>
                        </m:r>
                      </m:e>
                      <m:sup>
                        <m:r>
                          <a:rPr lang="en-US" altLang="zh-CN" sz="32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𝟐</m:t>
                        </m:r>
                      </m:sup>
                    </m:sSup>
                    <m:d>
                      <m:dPr>
                        <m:ctrlPr>
                          <a:rPr lang="en-US" altLang="zh-CN" sz="3200" b="1" i="1"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ctrlPr>
                      </m:dPr>
                      <m:e>
                        <m:r>
                          <a:rPr lang="en-US" altLang="zh-CN" sz="3200" b="1"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3200" b="1"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r>
                          <a:rPr lang="en-US" altLang="zh-CN" sz="3200" b="1"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𝐧</m:t>
                        </m:r>
                      </m:e>
                    </m:d>
                    <m:r>
                      <a:rPr lang="en-US" altLang="zh-CN" sz="3200" b="0" i="0"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3200"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3200" b="1" i="1" kern="100" dirty="0">
                    <a:solidFill>
                      <a:srgbClr val="7E0C6E"/>
                    </a:solidFill>
                    <a:latin typeface="汉仪大宋简" panose="02010600030101010101" charset="-122"/>
                    <a:ea typeface="汉仪大宋简" panose="02010600030101010101" charset="-122"/>
                    <a:cs typeface="Times New Roman" panose="02020603050405020304" pitchFamily="18" charset="0"/>
                  </a:rPr>
                  <a:t>(2)</a:t>
                </a:r>
                <a:r>
                  <a:rPr lang="zh-CN" altLang="en-US"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对</a:t>
                </a:r>
                <a14:m>
                  <m:oMath xmlns:m="http://schemas.openxmlformats.org/officeDocument/2006/math">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𝒊</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𝒔</m:t>
                    </m:r>
                    <m:r>
                      <a:rPr lang="en-US" altLang="zh-CN" sz="3200"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sz="32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rPr>
                  <a:t>分别计算</a:t>
                </a:r>
                <a14:m>
                  <m:oMath xmlns:m="http://schemas.openxmlformats.org/officeDocument/2006/math">
                    <m:sSub>
                      <m:sSubPr>
                        <m:ctrlPr>
                          <a:rPr lang="zh-CN" altLang="zh-CN" sz="3200" b="1" i="1" kern="10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𝒄</m:t>
                        </m:r>
                      </m:e>
                      <m:sub>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𝒊</m:t>
                        </m:r>
                      </m:sub>
                    </m:sSub>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𝑩</m:t>
                    </m:r>
                    <m:d>
                      <m:d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𝒊</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𝟏</m:t>
                            </m:r>
                          </m:sub>
                        </m:sSub>
                      </m:e>
                    </m:d>
                    <m:r>
                      <a:rPr lang="zh-CN"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𝒎</m:t>
                        </m:r>
                      </m:e>
                      <m:sub>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𝒔</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𝒊</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𝟏</m:t>
                        </m:r>
                      </m:sub>
                    </m:sSub>
                  </m:oMath>
                </a14:m>
                <a:r>
                  <a:rPr lang="zh-CN" altLang="en-US" sz="3200" b="1" i="1" kern="100" dirty="0">
                    <a:solidFill>
                      <a:srgbClr val="7E0C6E"/>
                    </a:solidFill>
                    <a:latin typeface="汉仪大宋简" panose="02010600030101010101" charset="-122"/>
                    <a:ea typeface="汉仪大宋简" panose="02010600030101010101" charset="-122"/>
                    <a:cs typeface="Times New Roman" panose="02020603050405020304" pitchFamily="18" charset="0"/>
                  </a:rPr>
                  <a:t>，</a:t>
                </a:r>
                <a14:m>
                  <m:oMath xmlns:m="http://schemas.openxmlformats.org/officeDocument/2006/math">
                    <m:sSub>
                      <m:sSubPr>
                        <m:ctrlPr>
                          <a:rPr lang="zh-CN" altLang="zh-CN" sz="3200" b="1" i="1" kern="10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𝒊</m:t>
                        </m:r>
                      </m:sub>
                    </m:sSub>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sSubSup>
                      <m:sSubSup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𝒊</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𝟏</m:t>
                        </m:r>
                      </m:sub>
                      <m:sup>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𝟐</m:t>
                        </m:r>
                      </m:sup>
                    </m:sSubSup>
                    <m:d>
                      <m:d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𝒎𝒐𝒅𝒏</m:t>
                        </m:r>
                      </m:e>
                    </m:d>
                    <m:r>
                      <a:rPr lang="en-US" altLang="zh-CN" sz="3200" b="1" i="1" kern="100" smtClean="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oMath>
                </a14:m>
                <a:r>
                  <a:rPr lang="zh-CN" altLang="en-US"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其中</a:t>
                </a:r>
                <a14:m>
                  <m:oMath xmlns:m="http://schemas.openxmlformats.org/officeDocument/2006/math">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𝑩</m:t>
                    </m:r>
                    <m:d>
                      <m:d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𝒊</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𝟏</m:t>
                            </m:r>
                          </m:sub>
                        </m:sSub>
                      </m:e>
                    </m:d>
                  </m:oMath>
                </a14:m>
                <a:r>
                  <a:rPr lang="zh-CN" altLang="en-US"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是一个函数，作用是取</a:t>
                </a:r>
                <a14:m>
                  <m:oMath xmlns:m="http://schemas.openxmlformats.org/officeDocument/2006/math">
                    <m:sSub>
                      <m:sSubPr>
                        <m:ctrlPr>
                          <a:rPr lang="zh-CN" altLang="zh-CN" sz="32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𝒊</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𝟏</m:t>
                        </m:r>
                      </m:sub>
                    </m:sSub>
                  </m:oMath>
                </a14:m>
                <a:r>
                  <a:rPr lang="zh-CN" altLang="en-US"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最后一位。</a:t>
                </a:r>
                <a:endParaRPr lang="zh-CN" altLang="zh-CN" sz="3200" b="1" i="1" kern="100" dirty="0">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3200" b="1" i="1" kern="100" dirty="0">
                    <a:solidFill>
                      <a:srgbClr val="7E0C6E"/>
                    </a:solidFill>
                    <a:latin typeface="汉仪大宋简" panose="02010600030101010101" charset="-122"/>
                    <a:ea typeface="汉仪大宋简" panose="02010600030101010101" charset="-122"/>
                    <a:cs typeface="Times New Roman" panose="02020603050405020304" pitchFamily="18" charset="0"/>
                  </a:rPr>
                  <a:t>(3)</a:t>
                </a:r>
                <a:r>
                  <a:rPr lang="zh-CN" altLang="en-US"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计算</a:t>
                </a:r>
                <a:r>
                  <a:rPr lang="en-US" altLang="zh-CN"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  </a:t>
                </a:r>
                <a14:m>
                  <m:oMath xmlns:m="http://schemas.openxmlformats.org/officeDocument/2006/math">
                    <m:sSub>
                      <m:sSubPr>
                        <m:ctrlPr>
                          <a:rPr lang="zh-CN" altLang="zh-CN" sz="32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sSubSup>
                              <m:sSubSup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sub>
                              <m:sup>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sup>
                            </m:sSubSup>
                            <m:m>
                              <m:mPr>
                                <m:mcs>
                                  <m:mc>
                                    <m:mcPr>
                                      <m:count m:val="2"/>
                                      <m:mcJc m:val="center"/>
                                    </m:mcPr>
                                  </m:mc>
                                </m:mcs>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e>
                                <m:e>
                                  <m:sSubSup>
                                    <m:sSubSup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sub>
                                    <m:sup>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sup>
                                  </m:sSubSup>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)&lt;</m:t>
                                  </m:r>
                                  <m:f>
                                    <m:f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num>
                                    <m:den>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den>
                                  </m:f>
                                </m:e>
                              </m:mr>
                            </m:m>
                          </m:e>
                          <m:e>
                            <m:m>
                              <m:mPr>
                                <m:mcs>
                                  <m:mc>
                                    <m:mcPr>
                                      <m:count m:val="2"/>
                                      <m:mcJc m:val="center"/>
                                    </m:mcPr>
                                  </m:mc>
                                </m:mcs>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sSubSup>
                                    <m:sSubSup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sub>
                                    <m:sup>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sup>
                                  </m:sSubSup>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e>
                                <m:e>
                                  <m:sSubSup>
                                    <m:sSubSup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sub>
                                    <m:sup>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sup>
                                  </m:sSubSup>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)&gt;</m:t>
                                  </m:r>
                                  <m:f>
                                    <m:f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num>
                                    <m:den>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den>
                                  </m:f>
                                </m:e>
                              </m:mr>
                            </m:m>
                          </m:e>
                        </m:eqArr>
                      </m:e>
                    </m:d>
                  </m:oMath>
                </a14:m>
                <a:endParaRPr lang="zh-CN" altLang="zh-CN" sz="3200" b="1"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endParaRPr>
              </a:p>
              <a:p>
                <a:pPr algn="just"/>
                <a:r>
                  <a:rPr lang="en-US" altLang="zh-CN" sz="3200" b="1" i="1" kern="100" dirty="0">
                    <a:solidFill>
                      <a:srgbClr val="7E0C6E"/>
                    </a:solidFill>
                    <a:latin typeface="汉仪大宋简" panose="02010600030101010101" charset="-122"/>
                    <a:ea typeface="汉仪大宋简" panose="02010600030101010101" charset="-122"/>
                    <a:cs typeface="Times New Roman" panose="02020603050405020304" pitchFamily="18" charset="0"/>
                  </a:rPr>
                  <a:t>(4)</a:t>
                </a:r>
                <a:r>
                  <a:rPr lang="zh-CN" altLang="en-US"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将密文</a:t>
                </a:r>
                <a14:m>
                  <m:oMath xmlns:m="http://schemas.openxmlformats.org/officeDocument/2006/math">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𝑪</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d>
                      <m:d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sub>
                        </m:sSub>
                        <m:r>
                          <a:rPr lang="zh-CN"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𝒄</m:t>
                            </m:r>
                          </m:e>
                          <m:sub>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𝒔</m:t>
                            </m:r>
                          </m:sub>
                        </m:sSub>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𝒔</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e>
                    </m:d>
                  </m:oMath>
                </a14:m>
                <a:r>
                  <a:rPr lang="zh-CN" altLang="en-US" sz="3200" b="1"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rPr>
                  <a:t>传递给实体</a:t>
                </a:r>
                <a:r>
                  <a:rPr lang="en-US" altLang="zh-CN" sz="3200" b="1"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rPr>
                  <a:t>B</a:t>
                </a:r>
                <a:endParaRPr lang="zh-CN" altLang="zh-CN" sz="3200" b="1"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endParaRPr>
              </a:p>
              <a:p>
                <a:pPr algn="just"/>
                <a:endParaRPr lang="zh-CN" altLang="zh-CN" sz="3200" kern="100" dirty="0">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3200" b="1" kern="100" dirty="0">
                  <a:solidFill>
                    <a:srgbClr val="7E0C6E"/>
                  </a:solidFill>
                  <a:effectLst/>
                  <a:latin typeface="等线" panose="02010600030101010101" pitchFamily="2" charset="-122"/>
                  <a:ea typeface="等线" panose="02010600030101010101" pitchFamily="2" charset="-122"/>
                  <a:cs typeface="Times New Roman" panose="02020603050405020304" pitchFamily="18" charset="0"/>
                </a:endParaRPr>
              </a:p>
              <a:p>
                <a:pPr lvl="0">
                  <a:lnSpc>
                    <a:spcPct val="150000"/>
                  </a:lnSpc>
                  <a:defRPr/>
                </a:pPr>
                <a:endPar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5DEA389D-5842-5543-D87B-C09AEC8099B4}"/>
                  </a:ext>
                </a:extLst>
              </p:cNvPr>
              <p:cNvSpPr txBox="1">
                <a:spLocks noRot="1" noChangeAspect="1" noMove="1" noResize="1" noEditPoints="1" noAdjustHandles="1" noChangeArrowheads="1" noChangeShapeType="1" noTextEdit="1"/>
              </p:cNvSpPr>
              <p:nvPr/>
            </p:nvSpPr>
            <p:spPr>
              <a:xfrm>
                <a:off x="498598" y="522087"/>
                <a:ext cx="11311330" cy="7532127"/>
              </a:xfrm>
              <a:prstGeom prst="rect">
                <a:avLst/>
              </a:prstGeom>
              <a:blipFill>
                <a:blip r:embed="rId6"/>
                <a:stretch>
                  <a:fillRect l="-1402" r="-5013"/>
                </a:stretch>
              </a:blipFill>
            </p:spPr>
            <p:txBody>
              <a:bodyPr/>
              <a:lstStyle/>
              <a:p>
                <a:r>
                  <a:rPr lang="zh-CN" altLang="en-US">
                    <a:noFill/>
                  </a:rPr>
                  <a:t> </a:t>
                </a:r>
              </a:p>
            </p:txBody>
          </p:sp>
        </mc:Fallback>
      </mc:AlternateContent>
      <p:sp>
        <p:nvSpPr>
          <p:cNvPr id="10" name="Rectangle 1">
            <a:extLst>
              <a:ext uri="{FF2B5EF4-FFF2-40B4-BE49-F238E27FC236}">
                <a16:creationId xmlns:a16="http://schemas.microsoft.com/office/drawing/2014/main" id="{D89BBDE8-5181-096B-0B82-8E9FE0B3C625}"/>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C=c1c2……cs,xs+1</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872728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34728" y="-1"/>
            <a:ext cx="12926728" cy="6883123"/>
            <a:chOff x="-734728" y="-1"/>
            <a:chExt cx="12926728" cy="6883123"/>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5246" b="14890"/>
            <a:stretch>
              <a:fillRect/>
            </a:stretch>
          </p:blipFill>
          <p:spPr>
            <a:xfrm>
              <a:off x="-734728" y="0"/>
              <a:ext cx="12926728" cy="6883122"/>
            </a:xfrm>
            <a:prstGeom prst="rect">
              <a:avLst/>
            </a:pr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新概念密码</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DEA389D-5842-5543-D87B-C09AEC8099B4}"/>
                  </a:ext>
                </a:extLst>
              </p:cNvPr>
              <p:cNvSpPr txBox="1"/>
              <p:nvPr/>
            </p:nvSpPr>
            <p:spPr>
              <a:xfrm>
                <a:off x="554439" y="541289"/>
                <a:ext cx="11311330" cy="786984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解密过程</a:t>
                </a:r>
                <a:endPar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lvl="0">
                  <a:defRPr/>
                </a:pP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实体</a:t>
                </a:r>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B</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在获得密文</a:t>
                </a:r>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C</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以后，利用自己的私有密钥</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和</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𝒒</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将信息还原成明文</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endPar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algn="just"/>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(1)</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判断</a:t>
                </a:r>
                <a14:m>
                  <m:oMath xmlns:m="http://schemas.openxmlformats.org/officeDocument/2006/math">
                    <m:sSub>
                      <m:sSubPr>
                        <m:ctrlPr>
                          <a:rPr lang="zh-CN" altLang="zh-CN" sz="32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𝒔</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oMath>
                </a14:m>
                <a:r>
                  <a:rPr lang="zh-CN" altLang="en-US" sz="32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rPr>
                  <a:t>是否是模</a:t>
                </a:r>
                <a:r>
                  <a:rPr lang="en-US" altLang="zh-CN" sz="32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rPr>
                  <a:t>n</a:t>
                </a:r>
                <a:r>
                  <a:rPr lang="zh-CN" altLang="en-US" sz="32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rPr>
                  <a:t>的平方剩余，并</a:t>
                </a:r>
                <a:r>
                  <a:rPr lang="zh-CN" altLang="en-US"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计算</a:t>
                </a:r>
                <a:endParaRPr lang="en-US" altLang="zh-CN" sz="3200" kern="100" dirty="0">
                  <a:solidFill>
                    <a:srgbClr val="7E0C6E"/>
                  </a:solidFill>
                  <a:latin typeface="汉仪大宋简" panose="02010600030101010101" charset="-122"/>
                  <a:ea typeface="汉仪大宋简" panose="02010600030101010101"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32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sub>
                      </m:s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d>
                        <m:dPr>
                          <m:begChr m:val="{"/>
                          <m:endChr m:val=""/>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eqArr>
                            <m:eqArr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eqArrPr>
                            <m:e>
                              <m:m>
                                <m:mPr>
                                  <m:mcs>
                                    <m:mc>
                                      <m:mcPr>
                                        <m:count m:val="2"/>
                                        <m:mcJc m:val="center"/>
                                      </m:mcPr>
                                    </m:mc>
                                  </m:mcs>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ad>
                                      <m:radPr>
                                        <m:degHide m:val="on"/>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e>
                                    </m:rad>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e>
                                  <m:e>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r>
                                      <a:rPr lang="zh-CN"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𝐐</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sub>
                                    </m:sSub>
                                  </m:e>
                                </m:mr>
                              </m:m>
                            </m:e>
                            <m:e>
                              <m:m>
                                <m:mPr>
                                  <m:mcs>
                                    <m:mc>
                                      <m:mcPr>
                                        <m:count m:val="2"/>
                                        <m:mcJc m:val="center"/>
                                      </m:mcPr>
                                    </m:mc>
                                  </m:mcs>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mPr>
                                <m:mr>
                                  <m:e>
                                    <m:rad>
                                      <m:radPr>
                                        <m:degHide m:val="on"/>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e>
                                    </m:rad>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𝐦𝐨𝐝</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e>
                                  <m:e>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𝐐</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𝐧</m:t>
                                        </m:r>
                                      </m:sub>
                                    </m:sSub>
                                  </m:e>
                                </m:mr>
                              </m:m>
                            </m:e>
                          </m:eqArr>
                        </m:e>
                      </m:d>
                    </m:oMath>
                  </m:oMathPara>
                </a14:m>
                <a:endParaRPr lang="zh-CN" altLang="zh-CN" sz="32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3200" b="1" i="1" kern="100" dirty="0">
                    <a:solidFill>
                      <a:srgbClr val="7E0C6E"/>
                    </a:solidFill>
                    <a:latin typeface="等线" panose="02010600030101010101" pitchFamily="2" charset="-122"/>
                    <a:ea typeface="等线" panose="02010600030101010101" pitchFamily="2" charset="-122"/>
                    <a:cs typeface="Times New Roman" panose="02020603050405020304" pitchFamily="18" charset="0"/>
                  </a:rPr>
                  <a:t>(2)</a:t>
                </a:r>
                <a:r>
                  <a:rPr lang="zh-CN" altLang="en-US" sz="3200" kern="100" dirty="0">
                    <a:solidFill>
                      <a:srgbClr val="7E0C6E"/>
                    </a:solidFill>
                    <a:latin typeface="汉仪大宋简" panose="02010600030101010101" charset="-122"/>
                    <a:ea typeface="汉仪大宋简" panose="02010600030101010101" charset="-122"/>
                    <a:cs typeface="Times New Roman" panose="02020603050405020304" pitchFamily="18" charset="0"/>
                  </a:rPr>
                  <a:t>对</a:t>
                </a:r>
                <a14:m>
                  <m:oMath xmlns:m="http://schemas.openxmlformats.org/officeDocument/2006/math">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𝒋</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𝒔</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oMath>
                </a14:m>
                <a:r>
                  <a:rPr lang="zh-CN" altLang="en-US" sz="3200" b="1" i="1" kern="100" dirty="0">
                    <a:solidFill>
                      <a:srgbClr val="7E0C6E"/>
                    </a:solidFill>
                    <a:effectLst/>
                    <a:latin typeface="等线" panose="02010600030101010101" pitchFamily="2" charset="-122"/>
                    <a:ea typeface="等线" panose="02010600030101010101" pitchFamily="2" charset="-122"/>
                    <a:cs typeface="Times New Roman" panose="02020603050405020304" pitchFamily="18" charset="0"/>
                  </a:rPr>
                  <a:t>，</a:t>
                </a:r>
                <a:r>
                  <a:rPr lang="zh-CN" altLang="en-US" sz="32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rPr>
                  <a:t>分别</a:t>
                </a:r>
                <a:endParaRPr lang="en-US" altLang="zh-CN" sz="32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32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𝒋</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ad>
                        <m:radPr>
                          <m:degHide m:val="on"/>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𝒙</m:t>
                              </m:r>
                            </m:e>
                            <m:sub>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𝒋</m:t>
                              </m:r>
                            </m:sub>
                          </m:sSub>
                        </m:e>
                      </m:rad>
                      <m:d>
                        <m:d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𝒎𝒐𝒅</m:t>
                          </m:r>
                          <m:r>
                            <a:rPr lang="en-US" altLang="zh-CN" sz="3200" b="1" i="1" kern="100" smtClean="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 </m:t>
                          </m:r>
                          <m:r>
                            <a:rPr lang="en-US" altLang="zh-CN" sz="3200" b="1" i="1"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𝒏</m:t>
                          </m:r>
                        </m:e>
                      </m:d>
                    </m:oMath>
                  </m:oMathPara>
                </a14:m>
                <a:endParaRPr lang="en-US" altLang="zh-CN" sz="32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14:m>
                  <m:oMathPara xmlns:m="http://schemas.openxmlformats.org/officeDocument/2006/math">
                    <m:oMathParaPr>
                      <m:jc m:val="centerGroup"/>
                    </m:oMathParaPr>
                    <m:oMath xmlns:m="http://schemas.openxmlformats.org/officeDocument/2006/math">
                      <m:sSub>
                        <m:sSubPr>
                          <m:ctrlPr>
                            <a:rPr lang="zh-CN" altLang="zh-CN" sz="32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𝐣</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𝐁</m:t>
                      </m:r>
                      <m:d>
                        <m:d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𝐣</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e>
                      </m:d>
                      <m:r>
                        <a:rPr lang="zh-CN"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𝐜</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𝐣</m:t>
                          </m:r>
                        </m:sub>
                      </m:sSub>
                    </m:oMath>
                  </m:oMathPara>
                </a14:m>
                <a:endParaRPr lang="en-US" altLang="zh-CN" sz="32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3200" b="1" i="1" kern="100" dirty="0">
                    <a:solidFill>
                      <a:srgbClr val="7E0C6E"/>
                    </a:solidFill>
                    <a:latin typeface="等线" panose="02010600030101010101" pitchFamily="2" charset="-122"/>
                    <a:ea typeface="等线" panose="02010600030101010101" pitchFamily="2" charset="-122"/>
                    <a:cs typeface="Times New Roman" panose="02020603050405020304" pitchFamily="18" charset="0"/>
                  </a:rPr>
                  <a:t>(3)</a:t>
                </a:r>
                <a:r>
                  <a:rPr lang="zh-CN" altLang="en-US" sz="3200" b="1" kern="100" dirty="0">
                    <a:solidFill>
                      <a:srgbClr val="7E0C6E"/>
                    </a:solidFill>
                    <a:effectLst/>
                    <a:latin typeface="等线" panose="02010600030101010101" pitchFamily="2" charset="-122"/>
                    <a:ea typeface="等线" panose="02010600030101010101" pitchFamily="2" charset="-122"/>
                    <a:cs typeface="Times New Roman" panose="02020603050405020304" pitchFamily="18" charset="0"/>
                  </a:rPr>
                  <a:t>从而可以获得</a:t>
                </a:r>
                <a14:m>
                  <m:oMath xmlns:m="http://schemas.openxmlformats.org/officeDocument/2006/math">
                    <m:sSub>
                      <m:sSubPr>
                        <m:ctrlPr>
                          <a:rPr lang="zh-CN" altLang="zh-CN" sz="3200" b="1" i="1" kern="100" smtClean="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𝟏</m:t>
                        </m:r>
                      </m:sub>
                    </m:sSub>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𝟐</m:t>
                        </m:r>
                      </m:sub>
                    </m:sSub>
                    <m:r>
                      <a:rPr lang="zh-CN"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𝐦</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𝐬</m:t>
                        </m:r>
                      </m:sub>
                    </m:s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3200" b="1" i="1" kern="100">
                            <a:solidFill>
                              <a:srgbClr val="7E0C6E"/>
                            </a:solidFill>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𝐱</m:t>
                        </m:r>
                      </m:e>
                      <m: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𝟎</m:t>
                        </m:r>
                      </m:sub>
                    </m:sSub>
                    <m:r>
                      <a:rPr lang="en-US" altLang="zh-CN" sz="3200" b="1" i="0" kern="100">
                        <a:solidFill>
                          <a:srgbClr val="7E0C6E"/>
                        </a:solidFill>
                        <a:effectLst/>
                        <a:latin typeface="Cambria Math" panose="02040503050406030204" pitchFamily="18" charset="0"/>
                        <a:ea typeface="等线" panose="02010600030101010101" pitchFamily="2" charset="-122"/>
                        <a:cs typeface="Times New Roman" panose="02020603050405020304" pitchFamily="18" charset="0"/>
                      </a:rPr>
                      <m:t>)</m:t>
                    </m:r>
                  </m:oMath>
                </a14:m>
                <a:endParaRPr lang="zh-CN" altLang="zh-CN" sz="3200" b="1" kern="100" dirty="0">
                  <a:solidFill>
                    <a:srgbClr val="7E0C6E"/>
                  </a:solidFill>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32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endParaRPr lang="zh-CN" altLang="zh-CN" sz="3200" kern="100" dirty="0">
                  <a:solidFill>
                    <a:srgbClr val="7E0C6E"/>
                  </a:solidFill>
                  <a:effectLst/>
                  <a:latin typeface="汉仪大宋简" panose="02010600030101010101" charset="-122"/>
                  <a:ea typeface="汉仪大宋简" panose="02010600030101010101" charset="-122"/>
                  <a:cs typeface="Times New Roman" panose="02020603050405020304" pitchFamily="18" charset="0"/>
                </a:endParaRPr>
              </a:p>
              <a:p>
                <a:pPr algn="just"/>
                <a:endParaRPr lang="zh-CN" altLang="zh-CN" sz="3200" b="1" kern="100" dirty="0">
                  <a:effectLst/>
                  <a:latin typeface="等线" panose="02010600030101010101" pitchFamily="2" charset="-122"/>
                  <a:ea typeface="等线" panose="02010600030101010101" pitchFamily="2" charset="-122"/>
                  <a:cs typeface="Times New Roman" panose="02020603050405020304" pitchFamily="18" charset="0"/>
                </a:endParaRPr>
              </a:p>
              <a:p>
                <a:pPr lvl="0">
                  <a:lnSpc>
                    <a:spcPct val="150000"/>
                  </a:lnSpc>
                  <a:defRPr/>
                </a:pPr>
                <a:endPar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5DEA389D-5842-5543-D87B-C09AEC8099B4}"/>
                  </a:ext>
                </a:extLst>
              </p:cNvPr>
              <p:cNvSpPr txBox="1">
                <a:spLocks noRot="1" noChangeAspect="1" noMove="1" noResize="1" noEditPoints="1" noAdjustHandles="1" noChangeArrowheads="1" noChangeShapeType="1" noTextEdit="1"/>
              </p:cNvSpPr>
              <p:nvPr/>
            </p:nvSpPr>
            <p:spPr>
              <a:xfrm>
                <a:off x="554439" y="541289"/>
                <a:ext cx="11311330" cy="7869847"/>
              </a:xfrm>
              <a:prstGeom prst="rect">
                <a:avLst/>
              </a:prstGeom>
              <a:blipFill>
                <a:blip r:embed="rId6"/>
                <a:stretch>
                  <a:fillRect l="-1402"/>
                </a:stretch>
              </a:blipFill>
            </p:spPr>
            <p:txBody>
              <a:bodyPr/>
              <a:lstStyle/>
              <a:p>
                <a:r>
                  <a:rPr lang="zh-CN" altLang="en-US">
                    <a:noFill/>
                  </a:rPr>
                  <a:t> </a:t>
                </a:r>
              </a:p>
            </p:txBody>
          </p:sp>
        </mc:Fallback>
      </mc:AlternateContent>
      <p:sp>
        <p:nvSpPr>
          <p:cNvPr id="10" name="Rectangle 1">
            <a:extLst>
              <a:ext uri="{FF2B5EF4-FFF2-40B4-BE49-F238E27FC236}">
                <a16:creationId xmlns:a16="http://schemas.microsoft.com/office/drawing/2014/main" id="{92660FF2-2FC5-BF0E-2D9E-EEB13A3585D2}"/>
              </a:ext>
            </a:extLst>
          </p:cNvPr>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1" u="none" strike="noStrike" cap="none" normalizeH="0" baseline="0">
                <a:ln>
                  <a:noFill/>
                </a:ln>
                <a:solidFill>
                  <a:schemeClr val="tx1"/>
                </a:solidFill>
                <a:effectLst/>
                <a:latin typeface="Cambria Math" panose="02040503050406030204" pitchFamily="18" charset="0"/>
                <a:ea typeface="等线" panose="02010600030101010101" pitchFamily="2" charset="-122"/>
                <a:cs typeface="Times New Roman" panose="02020603050405020304" pitchFamily="18" charset="0"/>
              </a:rPr>
              <a:t>j=s,……,2,1</a:t>
            </a:r>
            <a:endParaRPr kumimoji="0" lang="en-US" altLang="zh-CN"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9420316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734728" y="-1"/>
            <a:ext cx="12926728" cy="6883123"/>
            <a:chOff x="-734728" y="-1"/>
            <a:chExt cx="12926728" cy="6883123"/>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t="5246" b="14890"/>
            <a:stretch>
              <a:fillRect/>
            </a:stretch>
          </p:blipFill>
          <p:spPr>
            <a:xfrm>
              <a:off x="-734728" y="0"/>
              <a:ext cx="12926728" cy="6883122"/>
            </a:xfrm>
            <a:prstGeom prst="rect">
              <a:avLst/>
            </a:pr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密码学中的应用</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新概念密码</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mc:AlternateContent xmlns:mc="http://schemas.openxmlformats.org/markup-compatibility/2006" xmlns:a14="http://schemas.microsoft.com/office/drawing/2010/main">
        <mc:Choice Requires="a14">
          <p:sp>
            <p:nvSpPr>
              <p:cNvPr id="37" name="文本框 36">
                <a:extLst>
                  <a:ext uri="{FF2B5EF4-FFF2-40B4-BE49-F238E27FC236}">
                    <a16:creationId xmlns:a16="http://schemas.microsoft.com/office/drawing/2014/main" id="{5DEA389D-5842-5543-D87B-C09AEC8099B4}"/>
                  </a:ext>
                </a:extLst>
              </p:cNvPr>
              <p:cNvSpPr txBox="1"/>
              <p:nvPr/>
            </p:nvSpPr>
            <p:spPr>
              <a:xfrm>
                <a:off x="554439" y="1741704"/>
                <a:ext cx="11311330" cy="3698769"/>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优势</a:t>
                </a:r>
                <a:endPar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lvl="0">
                  <a:lnSpc>
                    <a:spcPct val="150000"/>
                  </a:lnSpc>
                  <a:defRPr/>
                </a:pP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这一新概率密码是多项式安全的</a:t>
                </a: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即对于给定的两个明文</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和</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r>
                      <a:rPr lang="en-US" altLang="zh-CN" sz="32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zh-CN" altLang="en-US" sz="3200"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如果仅知它们是属于两个随机密文</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𝒄</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和</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𝒄</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中之一的明文</a:t>
                </a: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则不可能在多项式时间内来确定</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和</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m:t>
                    </m:r>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是分别属于哪一个密文的明文。</a:t>
                </a:r>
                <a:endPar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37" name="文本框 36">
                <a:extLst>
                  <a:ext uri="{FF2B5EF4-FFF2-40B4-BE49-F238E27FC236}">
                    <a16:creationId xmlns:a16="http://schemas.microsoft.com/office/drawing/2014/main" id="{5DEA389D-5842-5543-D87B-C09AEC8099B4}"/>
                  </a:ext>
                </a:extLst>
              </p:cNvPr>
              <p:cNvSpPr txBox="1">
                <a:spLocks noRot="1" noChangeAspect="1" noMove="1" noResize="1" noEditPoints="1" noAdjustHandles="1" noChangeArrowheads="1" noChangeShapeType="1" noTextEdit="1"/>
              </p:cNvSpPr>
              <p:nvPr/>
            </p:nvSpPr>
            <p:spPr>
              <a:xfrm>
                <a:off x="554439" y="1741704"/>
                <a:ext cx="11311330" cy="3698769"/>
              </a:xfrm>
              <a:prstGeom prst="rect">
                <a:avLst/>
              </a:prstGeom>
              <a:blipFill>
                <a:blip r:embed="rId6"/>
                <a:stretch>
                  <a:fillRect l="-1402" r="-3181" b="-462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15510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87" y="-1384532"/>
            <a:ext cx="12222887" cy="9162874"/>
            <a:chOff x="-30887" y="-1384532"/>
            <a:chExt cx="12222887" cy="9162874"/>
          </a:xfrm>
        </p:grpSpPr>
        <p:grpSp>
          <p:nvGrpSpPr>
            <p:cNvPr id="16" name="组合 15"/>
            <p:cNvGrpSpPr/>
            <p:nvPr/>
          </p:nvGrpSpPr>
          <p:grpSpPr>
            <a:xfrm>
              <a:off x="-30887" y="-1384532"/>
              <a:ext cx="12222887" cy="9162874"/>
              <a:chOff x="-30887" y="-1384532"/>
              <a:chExt cx="12222887" cy="916287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18"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9" name="组合 8"/>
            <p:cNvGrpSpPr/>
            <p:nvPr/>
          </p:nvGrpSpPr>
          <p:grpSpPr>
            <a:xfrm>
              <a:off x="231775" y="78660"/>
              <a:ext cx="11869034" cy="771220"/>
              <a:chOff x="231775" y="142160"/>
              <a:chExt cx="11869034" cy="771220"/>
            </a:xfrm>
          </p:grpSpPr>
          <p:grpSp>
            <p:nvGrpSpPr>
              <p:cNvPr id="11" name="组合 10"/>
              <p:cNvGrpSpPr/>
              <p:nvPr/>
            </p:nvGrpSpPr>
            <p:grpSpPr>
              <a:xfrm>
                <a:off x="231775" y="217761"/>
                <a:ext cx="9510040" cy="594306"/>
                <a:chOff x="231775" y="217761"/>
                <a:chExt cx="9510040" cy="594306"/>
              </a:xfrm>
            </p:grpSpPr>
            <p:pic>
              <p:nvPicPr>
                <p:cNvPr id="13" name="图形 12"/>
                <p:cNvPicPr>
                  <a:picLocks noChangeAspect="1"/>
                </p:cNvPicPr>
                <p:nvPr/>
              </p:nvPicPr>
              <p:blipFill>
                <a:blip r:embed="rId4"/>
                <a:stretch>
                  <a:fillRect/>
                </a:stretch>
              </p:blipFill>
              <p:spPr>
                <a:xfrm>
                  <a:off x="231775" y="217761"/>
                  <a:ext cx="9278266" cy="594306"/>
                </a:xfrm>
                <a:prstGeom prst="rect">
                  <a:avLst/>
                </a:prstGeom>
              </p:spPr>
            </p:pic>
            <p:sp>
              <p:nvSpPr>
                <p:cNvPr id="14" name="文本框 13"/>
                <p:cNvSpPr txBox="1"/>
                <p:nvPr/>
              </p:nvSpPr>
              <p:spPr>
                <a:xfrm>
                  <a:off x="1507738" y="290380"/>
                  <a:ext cx="8234077"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400" b="1" dirty="0">
                      <a:solidFill>
                        <a:prstClr val="white"/>
                      </a:solidFill>
                      <a:latin typeface="微软雅黑" panose="020B0503020204020204" charset="-122"/>
                      <a:ea typeface="微软雅黑" panose="020B0503020204020204" charset="-122"/>
                    </a:rPr>
                    <a:t>密码学中的应用</a:t>
                  </a:r>
                  <a:r>
                    <a:rPr lang="en-US" altLang="zh-CN" sz="2400" b="1" dirty="0">
                      <a:solidFill>
                        <a:prstClr val="white"/>
                      </a:solidFill>
                      <a:latin typeface="微软雅黑" panose="020B0503020204020204" charset="-122"/>
                      <a:ea typeface="微软雅黑" panose="020B0503020204020204" charset="-122"/>
                    </a:rPr>
                    <a:t>——</a:t>
                  </a:r>
                  <a:r>
                    <a:rPr lang="zh-CN" altLang="en-US" sz="2400" b="1" dirty="0">
                      <a:solidFill>
                        <a:srgbClr val="FFC000"/>
                      </a:solidFill>
                      <a:latin typeface="微软雅黑" panose="020B0503020204020204" charset="-122"/>
                      <a:ea typeface="微软雅黑" panose="020B0503020204020204" charset="-122"/>
                    </a:rPr>
                    <a:t>基于二次剩余的动态口令算法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12" name="图形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p:sp>
        <p:nvSpPr>
          <p:cNvPr id="19" name="文本框 18">
            <a:extLst>
              <a:ext uri="{FF2B5EF4-FFF2-40B4-BE49-F238E27FC236}">
                <a16:creationId xmlns:a16="http://schemas.microsoft.com/office/drawing/2014/main" id="{92FBF6C8-AD80-0F5F-4E04-AC29BE752DED}"/>
              </a:ext>
            </a:extLst>
          </p:cNvPr>
          <p:cNvSpPr txBox="1"/>
          <p:nvPr/>
        </p:nvSpPr>
        <p:spPr>
          <a:xfrm>
            <a:off x="554439" y="1870304"/>
            <a:ext cx="11083122" cy="2960106"/>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基于二次剩余的动态口令算法（</a:t>
            </a:r>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Dynamic Password Algorithm based on Quadratic Residues</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）是一种常用于身份验证和安全访问控制的密码算法。它结合了二次剩余理论和动态令牌技术，以提供更高的安全性。</a:t>
            </a:r>
            <a:endPar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p:spTree>
    <p:extLst>
      <p:ext uri="{BB962C8B-B14F-4D97-AF65-F5344CB8AC3E}">
        <p14:creationId xmlns:p14="http://schemas.microsoft.com/office/powerpoint/2010/main" val="12962053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87" y="-1384532"/>
            <a:ext cx="12222887" cy="9162874"/>
            <a:chOff x="-30887" y="-1384532"/>
            <a:chExt cx="12222887" cy="9162874"/>
          </a:xfrm>
        </p:grpSpPr>
        <p:grpSp>
          <p:nvGrpSpPr>
            <p:cNvPr id="16" name="组合 15"/>
            <p:cNvGrpSpPr/>
            <p:nvPr/>
          </p:nvGrpSpPr>
          <p:grpSpPr>
            <a:xfrm>
              <a:off x="-30887" y="-1384532"/>
              <a:ext cx="12222887" cy="9162874"/>
              <a:chOff x="-30887" y="-1384532"/>
              <a:chExt cx="12222887" cy="916287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18"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9" name="组合 8"/>
            <p:cNvGrpSpPr/>
            <p:nvPr/>
          </p:nvGrpSpPr>
          <p:grpSpPr>
            <a:xfrm>
              <a:off x="231775" y="78660"/>
              <a:ext cx="11869034" cy="771220"/>
              <a:chOff x="231775" y="142160"/>
              <a:chExt cx="11869034" cy="771220"/>
            </a:xfrm>
          </p:grpSpPr>
          <p:grpSp>
            <p:nvGrpSpPr>
              <p:cNvPr id="11" name="组合 10"/>
              <p:cNvGrpSpPr/>
              <p:nvPr/>
            </p:nvGrpSpPr>
            <p:grpSpPr>
              <a:xfrm>
                <a:off x="231775" y="217761"/>
                <a:ext cx="9510040" cy="594306"/>
                <a:chOff x="231775" y="217761"/>
                <a:chExt cx="9510040" cy="594306"/>
              </a:xfrm>
            </p:grpSpPr>
            <p:pic>
              <p:nvPicPr>
                <p:cNvPr id="13" name="图形 12"/>
                <p:cNvPicPr>
                  <a:picLocks noChangeAspect="1"/>
                </p:cNvPicPr>
                <p:nvPr/>
              </p:nvPicPr>
              <p:blipFill>
                <a:blip r:embed="rId4"/>
                <a:stretch>
                  <a:fillRect/>
                </a:stretch>
              </p:blipFill>
              <p:spPr>
                <a:xfrm>
                  <a:off x="231775" y="217761"/>
                  <a:ext cx="9278266" cy="594306"/>
                </a:xfrm>
                <a:prstGeom prst="rect">
                  <a:avLst/>
                </a:prstGeom>
              </p:spPr>
            </p:pic>
            <p:sp>
              <p:nvSpPr>
                <p:cNvPr id="14" name="文本框 13"/>
                <p:cNvSpPr txBox="1"/>
                <p:nvPr/>
              </p:nvSpPr>
              <p:spPr>
                <a:xfrm>
                  <a:off x="1507738" y="290380"/>
                  <a:ext cx="8234077"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400" b="1" dirty="0">
                      <a:solidFill>
                        <a:prstClr val="white"/>
                      </a:solidFill>
                      <a:latin typeface="微软雅黑" panose="020B0503020204020204" charset="-122"/>
                      <a:ea typeface="微软雅黑" panose="020B0503020204020204" charset="-122"/>
                    </a:rPr>
                    <a:t>密码学中的应用</a:t>
                  </a:r>
                  <a:r>
                    <a:rPr lang="en-US" altLang="zh-CN" sz="2400" b="1" dirty="0">
                      <a:solidFill>
                        <a:prstClr val="white"/>
                      </a:solidFill>
                      <a:latin typeface="微软雅黑" panose="020B0503020204020204" charset="-122"/>
                      <a:ea typeface="微软雅黑" panose="020B0503020204020204" charset="-122"/>
                    </a:rPr>
                    <a:t>——</a:t>
                  </a:r>
                  <a:r>
                    <a:rPr lang="zh-CN" altLang="en-US" sz="2400" b="1" dirty="0">
                      <a:solidFill>
                        <a:srgbClr val="FFC000"/>
                      </a:solidFill>
                      <a:latin typeface="微软雅黑" panose="020B0503020204020204" charset="-122"/>
                      <a:ea typeface="微软雅黑" panose="020B0503020204020204" charset="-122"/>
                    </a:rPr>
                    <a:t>基于二次剩余的动态口令算法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12" name="图形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2FBF6C8-AD80-0F5F-4E04-AC29BE752DED}"/>
                  </a:ext>
                </a:extLst>
              </p:cNvPr>
              <p:cNvSpPr txBox="1"/>
              <p:nvPr/>
            </p:nvSpPr>
            <p:spPr>
              <a:xfrm>
                <a:off x="264637" y="1170211"/>
                <a:ext cx="11662727" cy="4540602"/>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1.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生成二次剩余集合：</a:t>
                </a:r>
              </a:p>
              <a:p>
                <a:pPr marR="0" lvl="0" algn="l" defTabSz="914400" rtl="0" eaLnBrk="1" fontAlgn="auto" latinLnBrk="0" hangingPunct="1">
                  <a:lnSpc>
                    <a:spcPct val="150000"/>
                  </a:lnSpc>
                  <a:spcBef>
                    <a:spcPts val="0"/>
                  </a:spcBef>
                  <a:spcAft>
                    <a:spcPts val="0"/>
                  </a:spcAft>
                  <a:buClrTx/>
                  <a:buSzTx/>
                  <a:tabLst/>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让</a:t>
                </a:r>
                <a14:m>
                  <m:oMath xmlns:m="http://schemas.openxmlformats.org/officeDocument/2006/math">
                    <m:r>
                      <a:rPr lang="zh-CN" altLang="en-US" sz="2800"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𝑝</m:t>
                    </m:r>
                    <m:r>
                      <a:rPr lang="en-US" altLang="zh-CN" sz="2800"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是一个大素数，满足 </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𝟑</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𝒎𝒐𝒅</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𝟒</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。然后选择一个非零平方剩余</a:t>
                </a:r>
                <a14:m>
                  <m:oMath xmlns:m="http://schemas.openxmlformats.org/officeDocument/2006/math">
                    <m:r>
                      <a:rPr lang="en-US" altLang="zh-CN" sz="2800"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𝑎</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，计算出一个二次剩余集合</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𝑹</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𝒓</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sSub>
                      <m:sSub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𝒓</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 </m:t>
                    </m:r>
                    <m:sSub>
                      <m:sSubPr>
                        <m:ctrlP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𝒓</m:t>
                        </m:r>
                      </m:e>
                      <m:sub>
                        <m: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en-US" sz="2800" i="0" dirty="0">
                    <a:solidFill>
                      <a:srgbClr val="7E0C6E"/>
                    </a:solidFill>
                    <a:latin typeface="+mj-lt"/>
                    <a:ea typeface="汉仪大宋简" panose="02010609000101010101" pitchFamily="49" charset="-122"/>
                    <a:cs typeface="Times New Roman" panose="02020603050405020304" pitchFamily="18" charset="0"/>
                  </a:rPr>
                  <a:t>其中</a:t>
                </a:r>
                <a:endParaRPr lang="en-US" altLang="zh-CN" sz="2800" i="0" dirty="0">
                  <a:solidFill>
                    <a:srgbClr val="7E0C6E"/>
                  </a:solidFill>
                  <a:latin typeface="+mj-lt"/>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14:m>
                  <m:oMath xmlns:m="http://schemas.openxmlformats.org/officeDocument/2006/math">
                    <m:sSub>
                      <m:sSubPr>
                        <m:ctrlP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𝒓</m:t>
                        </m:r>
                      </m:e>
                      <m:sub>
                        <m: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sSup>
                      <m:sSup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p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e>
                      <m:sup>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p>
                    </m:sSup>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𝒎𝒐𝒅</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r>
                      <a:rPr lang="en-US" altLang="zh-CN" sz="2800"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是集合的大小。</a:t>
                </a:r>
                <a:endPar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2. </a:t>
                </a:r>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分配令牌：</a:t>
                </a:r>
              </a:p>
              <a:p>
                <a:pPr marR="0" lvl="0" algn="l" defTabSz="914400" rtl="0" eaLnBrk="1" fontAlgn="auto" latinLnBrk="0" hangingPunct="1">
                  <a:lnSpc>
                    <a:spcPct val="150000"/>
                  </a:lnSpc>
                  <a:spcBef>
                    <a:spcPts val="0"/>
                  </a:spcBef>
                  <a:spcAft>
                    <a:spcPts val="0"/>
                  </a:spcAft>
                  <a:buClrTx/>
                  <a:buSzTx/>
                  <a:tabLst/>
                  <a:defRPr/>
                </a:pPr>
                <a:r>
                  <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将生成的二次剩余集合</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𝑹</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随机分配给不同的用户，并将每个用户分配的集合作为其个人令牌</a:t>
                </a:r>
                <a14:m>
                  <m:oMath xmlns:m="http://schemas.openxmlformats.org/officeDocument/2006/math">
                    <m:sSub>
                      <m:sSub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𝑻</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𝒖</m:t>
                        </m:r>
                      </m:sub>
                    </m:sSub>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endPar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92FBF6C8-AD80-0F5F-4E04-AC29BE752DED}"/>
                  </a:ext>
                </a:extLst>
              </p:cNvPr>
              <p:cNvSpPr txBox="1">
                <a:spLocks noRot="1" noChangeAspect="1" noMove="1" noResize="1" noEditPoints="1" noAdjustHandles="1" noChangeArrowheads="1" noChangeShapeType="1" noTextEdit="1"/>
              </p:cNvSpPr>
              <p:nvPr/>
            </p:nvSpPr>
            <p:spPr>
              <a:xfrm>
                <a:off x="264637" y="1170211"/>
                <a:ext cx="11662727" cy="4540602"/>
              </a:xfrm>
              <a:prstGeom prst="rect">
                <a:avLst/>
              </a:prstGeom>
              <a:blipFill>
                <a:blip r:embed="rId6"/>
                <a:stretch>
                  <a:fillRect l="-1045" r="-1045" b="-30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5915799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0887" y="-1384532"/>
            <a:ext cx="12222887" cy="9162874"/>
            <a:chOff x="-30887" y="-1384532"/>
            <a:chExt cx="12222887" cy="9162874"/>
          </a:xfrm>
        </p:grpSpPr>
        <p:grpSp>
          <p:nvGrpSpPr>
            <p:cNvPr id="16" name="组合 15"/>
            <p:cNvGrpSpPr/>
            <p:nvPr/>
          </p:nvGrpSpPr>
          <p:grpSpPr>
            <a:xfrm>
              <a:off x="-30887" y="-1384532"/>
              <a:ext cx="12222887" cy="9162874"/>
              <a:chOff x="-30887" y="-1384532"/>
              <a:chExt cx="12222887" cy="9162874"/>
            </a:xfrm>
          </p:grpSpPr>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887" y="-1384532"/>
                <a:ext cx="12217166" cy="9162874"/>
              </a:xfrm>
              <a:prstGeom prst="rect">
                <a:avLst/>
              </a:prstGeom>
            </p:spPr>
          </p:pic>
          <p:sp>
            <p:nvSpPr>
              <p:cNvPr id="18"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9" name="组合 8"/>
            <p:cNvGrpSpPr/>
            <p:nvPr/>
          </p:nvGrpSpPr>
          <p:grpSpPr>
            <a:xfrm>
              <a:off x="231775" y="78660"/>
              <a:ext cx="11869034" cy="771220"/>
              <a:chOff x="231775" y="142160"/>
              <a:chExt cx="11869034" cy="771220"/>
            </a:xfrm>
          </p:grpSpPr>
          <p:grpSp>
            <p:nvGrpSpPr>
              <p:cNvPr id="11" name="组合 10"/>
              <p:cNvGrpSpPr/>
              <p:nvPr/>
            </p:nvGrpSpPr>
            <p:grpSpPr>
              <a:xfrm>
                <a:off x="231775" y="217761"/>
                <a:ext cx="9510040" cy="594306"/>
                <a:chOff x="231775" y="217761"/>
                <a:chExt cx="9510040" cy="594306"/>
              </a:xfrm>
            </p:grpSpPr>
            <p:pic>
              <p:nvPicPr>
                <p:cNvPr id="13" name="图形 12"/>
                <p:cNvPicPr>
                  <a:picLocks noChangeAspect="1"/>
                </p:cNvPicPr>
                <p:nvPr/>
              </p:nvPicPr>
              <p:blipFill>
                <a:blip r:embed="rId4"/>
                <a:stretch>
                  <a:fillRect/>
                </a:stretch>
              </p:blipFill>
              <p:spPr>
                <a:xfrm>
                  <a:off x="231775" y="217761"/>
                  <a:ext cx="9278266" cy="594306"/>
                </a:xfrm>
                <a:prstGeom prst="rect">
                  <a:avLst/>
                </a:prstGeom>
              </p:spPr>
            </p:pic>
            <p:sp>
              <p:nvSpPr>
                <p:cNvPr id="14" name="文本框 13"/>
                <p:cNvSpPr txBox="1"/>
                <p:nvPr/>
              </p:nvSpPr>
              <p:spPr>
                <a:xfrm>
                  <a:off x="1507738" y="290380"/>
                  <a:ext cx="8234077"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400" b="1" dirty="0">
                      <a:solidFill>
                        <a:prstClr val="white"/>
                      </a:solidFill>
                      <a:latin typeface="微软雅黑" panose="020B0503020204020204" charset="-122"/>
                      <a:ea typeface="微软雅黑" panose="020B0503020204020204" charset="-122"/>
                    </a:rPr>
                    <a:t>密码学中的应用</a:t>
                  </a:r>
                  <a:r>
                    <a:rPr lang="en-US" altLang="zh-CN" sz="2400" b="1" dirty="0">
                      <a:solidFill>
                        <a:prstClr val="white"/>
                      </a:solidFill>
                      <a:latin typeface="微软雅黑" panose="020B0503020204020204" charset="-122"/>
                      <a:ea typeface="微软雅黑" panose="020B0503020204020204" charset="-122"/>
                    </a:rPr>
                    <a:t>——</a:t>
                  </a:r>
                  <a:r>
                    <a:rPr lang="zh-CN" altLang="en-US" sz="2400" b="1" dirty="0">
                      <a:solidFill>
                        <a:srgbClr val="FFC000"/>
                      </a:solidFill>
                      <a:latin typeface="微软雅黑" panose="020B0503020204020204" charset="-122"/>
                      <a:ea typeface="微软雅黑" panose="020B0503020204020204" charset="-122"/>
                    </a:rPr>
                    <a:t>基于二次剩余的动态口令算法</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12" name="图形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p:grpSp>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2FBF6C8-AD80-0F5F-4E04-AC29BE752DED}"/>
                  </a:ext>
                </a:extLst>
              </p:cNvPr>
              <p:cNvSpPr txBox="1"/>
              <p:nvPr/>
            </p:nvSpPr>
            <p:spPr>
              <a:xfrm>
                <a:off x="264637" y="662995"/>
                <a:ext cx="11662727" cy="5831853"/>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3.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动态口令生成：</a:t>
                </a:r>
              </a:p>
              <a:p>
                <a:pPr marR="0" lvl="0" algn="l" defTabSz="914400" rtl="0" eaLnBrk="1" fontAlgn="auto" latinLnBrk="0" hangingPunct="1">
                  <a:lnSpc>
                    <a:spcPct val="150000"/>
                  </a:lnSpc>
                  <a:spcBef>
                    <a:spcPts val="0"/>
                  </a:spcBef>
                  <a:spcAft>
                    <a:spcPts val="0"/>
                  </a:spcAft>
                  <a:buClrTx/>
                  <a:buSzTx/>
                  <a:tabLst/>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在每次身份验证时，生成一个基于时间的动态令牌</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𝑶𝑻</m:t>
                    </m:r>
                    <m:sSub>
                      <m:sSub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𝑷</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𝒕</m:t>
                        </m:r>
                      </m:sub>
                    </m:sSub>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。假设当前时间戳为</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𝒕</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，选择一个随机数</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𝒙</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，然后计算动态令牌为：</a:t>
                </a:r>
              </a:p>
              <a:p>
                <a:pPr marR="0" lvl="0" algn="l" defTabSz="914400" rtl="0" eaLnBrk="1" fontAlgn="auto" latinLnBrk="0" hangingPunct="1">
                  <a:lnSpc>
                    <a:spcPct val="150000"/>
                  </a:lnSpc>
                  <a:spcBef>
                    <a:spcPts val="0"/>
                  </a:spcBef>
                  <a:spcAft>
                    <a:spcPts val="0"/>
                  </a:spcAft>
                  <a:buClrTx/>
                  <a:buSzTx/>
                  <a:tabLst/>
                  <a:defRPr/>
                </a:pP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𝑶𝑻</m:t>
                    </m:r>
                    <m:sSub>
                      <m:sSub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𝑷</m:t>
                        </m:r>
                      </m:e>
                      <m: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𝒕</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b>
                      <m:sSubPr>
                        <m:ctrlP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bPr>
                      <m:e>
                        <m: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𝒓</m:t>
                        </m:r>
                      </m:e>
                      <m:sub>
                        <m:r>
                          <a:rPr lang="en-US" altLang="zh-CN" sz="2800" b="1" i="1" dirty="0" err="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sub>
                    </m:sSub>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sSup>
                      <m:sSup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p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e>
                      <m:sup>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p>
                    </m:sSup>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𝒎𝒐𝒅</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，其中</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𝒊</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𝒙</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𝒕</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𝒎𝒐𝒅</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endPar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4</a:t>
                </a:r>
                <a:r>
                  <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验证过程：</a:t>
                </a:r>
              </a:p>
              <a:p>
                <a:pPr marR="0" lvl="0" algn="l" defTabSz="914400" rtl="0" eaLnBrk="1" fontAlgn="auto" latinLnBrk="0" hangingPunct="1">
                  <a:lnSpc>
                    <a:spcPct val="150000"/>
                  </a:lnSpc>
                  <a:spcBef>
                    <a:spcPts val="0"/>
                  </a:spcBef>
                  <a:spcAft>
                    <a:spcPts val="0"/>
                  </a:spcAft>
                  <a:buClrTx/>
                  <a:buSzTx/>
                  <a:tabLst/>
                  <a:defRPr/>
                </a:pPr>
                <a:r>
                  <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用户在登录时需要输入动态口令</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𝑶𝑻𝑷</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，系统会使用相同的算法生成期望的动态令牌</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𝑶𝑻𝑷</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，然后将其与用户输入的口令进行比较。如果</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𝑶𝑻𝑷</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 </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𝑶𝑻𝑷</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，则用户身份验证成功。</a:t>
                </a:r>
                <a:endPar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公式中的</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r>
                      <a:rPr lang="zh-CN" altLang="en-US"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和集合大小</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是在算法初始化阶段选择的参数。</a:t>
                </a:r>
                <a:endPar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19" name="文本框 18">
                <a:extLst>
                  <a:ext uri="{FF2B5EF4-FFF2-40B4-BE49-F238E27FC236}">
                    <a16:creationId xmlns:a16="http://schemas.microsoft.com/office/drawing/2014/main" id="{92FBF6C8-AD80-0F5F-4E04-AC29BE752DED}"/>
                  </a:ext>
                </a:extLst>
              </p:cNvPr>
              <p:cNvSpPr txBox="1">
                <a:spLocks noRot="1" noChangeAspect="1" noMove="1" noResize="1" noEditPoints="1" noAdjustHandles="1" noChangeArrowheads="1" noChangeShapeType="1" noTextEdit="1"/>
              </p:cNvSpPr>
              <p:nvPr/>
            </p:nvSpPr>
            <p:spPr>
              <a:xfrm>
                <a:off x="264637" y="662995"/>
                <a:ext cx="11662727" cy="5831853"/>
              </a:xfrm>
              <a:prstGeom prst="rect">
                <a:avLst/>
              </a:prstGeom>
              <a:blipFill>
                <a:blip r:embed="rId6"/>
                <a:stretch>
                  <a:fillRect l="-1045" b="-23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5710838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sp>
        <p:nvSpPr>
          <p:cNvPr id="9" name="文本框 8"/>
          <p:cNvSpPr txBox="1"/>
          <p:nvPr/>
        </p:nvSpPr>
        <p:spPr>
          <a:xfrm>
            <a:off x="483002" y="1948883"/>
            <a:ext cx="11225997" cy="2960490"/>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en-US" altLang="zh-CN"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	</a:t>
            </a:r>
            <a:r>
              <a:rPr kumimoji="0" lang="zh-CN" altLang="en-US"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以二次剩余和整数分解的困难性为理论基础，提出了一种新的盲签名方案。通过利用</a:t>
            </a:r>
            <a:r>
              <a:rPr kumimoji="0" lang="en-US" altLang="zh-CN"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Hash</a:t>
            </a:r>
            <a:r>
              <a:rPr kumimoji="0" lang="zh-CN" altLang="en-US"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函数以及盲因子让待签名信息盲化，使签名者不知所签名的具体信息，从而保护了用户信息。同时，还证明了该签名的盲性以及不可伪造性。</a:t>
            </a:r>
          </a:p>
        </p:txBody>
      </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10"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11" name="文本框 10"/>
              <p:cNvSpPr txBox="1"/>
              <p:nvPr/>
            </p:nvSpPr>
            <p:spPr>
              <a:xfrm>
                <a:off x="1507739" y="290380"/>
                <a:ext cx="7793424"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400" b="1" dirty="0">
                    <a:solidFill>
                      <a:prstClr val="white"/>
                    </a:solidFill>
                    <a:latin typeface="微软雅黑" panose="020B0503020204020204" charset="-122"/>
                    <a:ea typeface="微软雅黑" panose="020B0503020204020204" charset="-122"/>
                  </a:rPr>
                  <a:t>密码学中的应用</a:t>
                </a:r>
                <a:r>
                  <a:rPr lang="en-US" altLang="zh-CN" sz="2400" b="1" dirty="0">
                    <a:solidFill>
                      <a:prstClr val="white"/>
                    </a:solidFill>
                    <a:latin typeface="微软雅黑" panose="020B0503020204020204" charset="-122"/>
                    <a:ea typeface="微软雅黑" panose="020B0503020204020204" charset="-122"/>
                  </a:rPr>
                  <a:t>——</a:t>
                </a:r>
                <a:r>
                  <a:rPr lang="zh-CN" altLang="en-US" sz="2400" b="1" dirty="0">
                    <a:solidFill>
                      <a:srgbClr val="FFC000"/>
                    </a:solidFill>
                    <a:latin typeface="微软雅黑" panose="020B0503020204020204" charset="-122"/>
                    <a:ea typeface="微软雅黑" panose="020B0503020204020204" charset="-122"/>
                  </a:rPr>
                  <a:t>基于二次剩余构造的盲签名方案</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6" name="图形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Tree>
    <p:extLst>
      <p:ext uri="{BB962C8B-B14F-4D97-AF65-F5344CB8AC3E}">
        <p14:creationId xmlns:p14="http://schemas.microsoft.com/office/powerpoint/2010/main" val="182385580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10"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11" name="文本框 10"/>
              <p:cNvSpPr txBox="1"/>
              <p:nvPr/>
            </p:nvSpPr>
            <p:spPr>
              <a:xfrm>
                <a:off x="1507739" y="290380"/>
                <a:ext cx="7793424"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400" b="1" dirty="0">
                    <a:solidFill>
                      <a:prstClr val="white"/>
                    </a:solidFill>
                    <a:latin typeface="微软雅黑" panose="020B0503020204020204" charset="-122"/>
                    <a:ea typeface="微软雅黑" panose="020B0503020204020204" charset="-122"/>
                  </a:rPr>
                  <a:t>密码学中的应用</a:t>
                </a:r>
                <a:r>
                  <a:rPr lang="en-US" altLang="zh-CN" sz="2400" b="1" dirty="0">
                    <a:solidFill>
                      <a:prstClr val="white"/>
                    </a:solidFill>
                    <a:latin typeface="微软雅黑" panose="020B0503020204020204" charset="-122"/>
                    <a:ea typeface="微软雅黑" panose="020B0503020204020204" charset="-122"/>
                  </a:rPr>
                  <a:t>——</a:t>
                </a:r>
                <a:r>
                  <a:rPr lang="zh-CN" altLang="en-US" sz="2400" b="1" dirty="0">
                    <a:solidFill>
                      <a:srgbClr val="FFC000"/>
                    </a:solidFill>
                    <a:latin typeface="微软雅黑" panose="020B0503020204020204" charset="-122"/>
                    <a:ea typeface="微软雅黑" panose="020B0503020204020204" charset="-122"/>
                  </a:rPr>
                  <a:t>基于二次剩余构造的盲签名方案</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6" name="图形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pic>
        <p:nvPicPr>
          <p:cNvPr id="7170" name="图片 120">
            <a:extLst>
              <a:ext uri="{FF2B5EF4-FFF2-40B4-BE49-F238E27FC236}">
                <a16:creationId xmlns:a16="http://schemas.microsoft.com/office/drawing/2014/main" id="{6CC421FB-8206-9A87-945C-E53E94A8E78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5109" y="792610"/>
            <a:ext cx="7901782" cy="5832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56471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sp>
        <p:nvSpPr>
          <p:cNvPr id="9" name="文本框 8"/>
          <p:cNvSpPr txBox="1"/>
          <p:nvPr/>
        </p:nvSpPr>
        <p:spPr>
          <a:xfrm>
            <a:off x="196544" y="892047"/>
            <a:ext cx="11798912" cy="5389232"/>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朱子轩（组长）</a:t>
            </a:r>
            <a:r>
              <a:rPr lang="en-US" altLang="zh-CN" sz="2800" dirty="0">
                <a:latin typeface="汉仪大宋简" panose="02010609000101010101" pitchFamily="49" charset="-122"/>
                <a:ea typeface="汉仪大宋简" panose="02010609000101010101" pitchFamily="49" charset="-122"/>
                <a:cs typeface="Times New Roman" panose="02020603050405020304" pitchFamily="18" charset="0"/>
              </a:rPr>
              <a:t>-</a:t>
            </a:r>
            <a:r>
              <a:rPr lang="zh-CN" altLang="en-US" sz="2800" dirty="0">
                <a:latin typeface="汉仪大宋简" panose="02010609000101010101" pitchFamily="49" charset="-122"/>
                <a:ea typeface="汉仪大宋简" panose="02010609000101010101" pitchFamily="49" charset="-122"/>
                <a:cs typeface="Times New Roman" panose="02020603050405020304" pitchFamily="18" charset="0"/>
              </a:rPr>
              <a:t>前端开发</a:t>
            </a:r>
            <a:endPar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搭建代码编辑器，接收外部输入代码，将所有的代码分块，每次将改变的代码块以</a:t>
            </a:r>
            <a:r>
              <a:rPr lang="en-US"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Post</a:t>
            </a:r>
            <a:r>
              <a:rPr lang="zh-CN" altLang="zh-CN" sz="2000" kern="100" dirty="0">
                <a:effectLst/>
                <a:latin typeface="Times New Roman" panose="02020603050405020304" pitchFamily="18" charset="0"/>
                <a:ea typeface="宋体" panose="02010600030101010101" pitchFamily="2" charset="-122"/>
                <a:cs typeface="Times New Roman" panose="02020603050405020304" pitchFamily="18" charset="0"/>
              </a:rPr>
              <a:t>请求方式发送给后端；根据后端返回分析变量类型，给出提示。</a:t>
            </a:r>
            <a:endParaRPr kumimoji="0" lang="en-US" altLang="zh-CN" sz="20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刘修铭</a:t>
            </a:r>
            <a:r>
              <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a:t>
            </a: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后端开发</a:t>
            </a:r>
            <a:endPar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调用</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的</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AST</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库，对代码块进行语法分析，分析代码中的变量，调用的类和方法；查询</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Neo4j</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数据库分析部分变量类型，返回部分</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变量</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类型、类和方法。</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梁晓储</a:t>
            </a:r>
            <a:r>
              <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a:t>
            </a:r>
            <a:r>
              <a:rPr kumimoji="0" lang="zh-CN" altLang="en-US"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rPr>
              <a:t>数据爬取及预处理和数据库设计</a:t>
            </a:r>
            <a:endParaRPr kumimoji="0" lang="en-US" altLang="zh-CN" sz="2800" b="0" i="0" u="none" strike="noStrike" kern="1200" cap="none" spc="0" normalizeH="0" baseline="0" noProof="0" dirty="0">
              <a:ln>
                <a:noFill/>
              </a:ln>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爬取</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Python</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官网函数说明文档，并完成数据的预处理，为项目提供数据支持；设计数据库架构。</a:t>
            </a:r>
            <a:endParaRPr lang="en-US" altLang="zh-CN" sz="2000" kern="100" dirty="0">
              <a:latin typeface="Times New Roman" panose="02020603050405020304" pitchFamily="18" charset="0"/>
              <a:ea typeface="宋体" panose="02010600030101010101" pitchFamily="2"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lang="zh-CN" altLang="en-US" sz="2800" dirty="0">
                <a:latin typeface="汉仪大宋简" panose="02010609000101010101" pitchFamily="49" charset="-122"/>
                <a:ea typeface="汉仪大宋简" panose="02010609000101010101" pitchFamily="49" charset="-122"/>
                <a:cs typeface="Times New Roman" panose="02020603050405020304" pitchFamily="18" charset="0"/>
              </a:rPr>
              <a:t>陈佳卉</a:t>
            </a:r>
            <a:r>
              <a:rPr lang="en-US" altLang="zh-CN" sz="2800" dirty="0">
                <a:latin typeface="汉仪大宋简" panose="02010609000101010101" pitchFamily="49" charset="-122"/>
                <a:ea typeface="汉仪大宋简" panose="02010609000101010101" pitchFamily="49" charset="-122"/>
                <a:cs typeface="Times New Roman" panose="02020603050405020304" pitchFamily="18" charset="0"/>
              </a:rPr>
              <a:t>-Neo4j</a:t>
            </a:r>
            <a:r>
              <a:rPr lang="zh-CN" altLang="en-US" sz="2800" dirty="0">
                <a:latin typeface="汉仪大宋简" panose="02010609000101010101" pitchFamily="49" charset="-122"/>
                <a:ea typeface="汉仪大宋简" panose="02010609000101010101" pitchFamily="49" charset="-122"/>
                <a:cs typeface="Times New Roman" panose="02020603050405020304" pitchFamily="18" charset="0"/>
              </a:rPr>
              <a:t>数据库构建和</a:t>
            </a:r>
            <a:r>
              <a:rPr lang="en-US" altLang="zh-CN" sz="2800" dirty="0">
                <a:latin typeface="汉仪大宋简" panose="02010609000101010101" pitchFamily="49" charset="-122"/>
                <a:ea typeface="汉仪大宋简" panose="02010609000101010101" pitchFamily="49" charset="-122"/>
                <a:cs typeface="Times New Roman" panose="02020603050405020304" pitchFamily="18" charset="0"/>
              </a:rPr>
              <a:t>Web</a:t>
            </a:r>
            <a:r>
              <a:rPr lang="zh-CN" altLang="en-US" sz="2800" dirty="0">
                <a:latin typeface="汉仪大宋简" panose="02010609000101010101" pitchFamily="49" charset="-122"/>
                <a:ea typeface="汉仪大宋简" panose="02010609000101010101" pitchFamily="49" charset="-122"/>
                <a:cs typeface="Times New Roman" panose="02020603050405020304" pitchFamily="18" charset="0"/>
              </a:rPr>
              <a:t>可视化</a:t>
            </a:r>
            <a:endParaRPr lang="en-US" altLang="zh-CN" sz="2800" dirty="0">
              <a:latin typeface="汉仪大宋简" panose="02010609000101010101" pitchFamily="49" charset="-122"/>
              <a:ea typeface="汉仪大宋简" panose="02010609000101010101" pitchFamily="49" charset="-122"/>
              <a:cs typeface="Times New Roman" panose="02020603050405020304" pitchFamily="18" charset="0"/>
            </a:endParaRPr>
          </a:p>
          <a:p>
            <a:pPr marL="914400" lvl="1" indent="-457200">
              <a:lnSpc>
                <a:spcPct val="150000"/>
              </a:lnSpc>
              <a:buFont typeface="Wingdings" panose="05000000000000000000" pitchFamily="2" charset="2"/>
              <a:buChar char="Ø"/>
              <a:defRPr/>
            </a:pP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按照已有的数据库架构完成数据库构建，并结合</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Django</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sz="2000" kern="100" dirty="0" err="1">
                <a:latin typeface="Times New Roman" panose="02020603050405020304" pitchFamily="18" charset="0"/>
                <a:ea typeface="宋体" panose="02010600030101010101" pitchFamily="2" charset="-122"/>
                <a:cs typeface="Times New Roman" panose="02020603050405020304" pitchFamily="18" charset="0"/>
              </a:rPr>
              <a:t>Echarts</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完成</a:t>
            </a:r>
            <a:r>
              <a:rPr lang="en-US" altLang="zh-CN" sz="2000" kern="100" dirty="0">
                <a:latin typeface="Times New Roman" panose="02020603050405020304" pitchFamily="18" charset="0"/>
                <a:ea typeface="宋体" panose="02010600030101010101" pitchFamily="2" charset="-122"/>
                <a:cs typeface="Times New Roman" panose="02020603050405020304" pitchFamily="18" charset="0"/>
              </a:rPr>
              <a:t>Web</a:t>
            </a:r>
            <a:r>
              <a:rPr lang="zh-CN" altLang="zh-CN" sz="2000" kern="100" dirty="0">
                <a:latin typeface="Times New Roman" panose="02020603050405020304" pitchFamily="18" charset="0"/>
                <a:ea typeface="宋体" panose="02010600030101010101" pitchFamily="2" charset="-122"/>
                <a:cs typeface="Times New Roman" panose="02020603050405020304" pitchFamily="18" charset="0"/>
              </a:rPr>
              <a:t>界面的可视化设计。</a:t>
            </a:r>
            <a:endParaRPr lang="zh-CN" altLang="zh-CN" sz="2400" kern="100" dirty="0">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10"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11" name="文本框 10"/>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分工安排</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6" name="图形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spTree>
    <p:extLst>
      <p:ext uri="{BB962C8B-B14F-4D97-AF65-F5344CB8AC3E}">
        <p14:creationId xmlns:p14="http://schemas.microsoft.com/office/powerpoint/2010/main" val="8537249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10"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11" name="文本框 10"/>
              <p:cNvSpPr txBox="1"/>
              <p:nvPr/>
            </p:nvSpPr>
            <p:spPr>
              <a:xfrm>
                <a:off x="1507739" y="290380"/>
                <a:ext cx="7793424"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400" b="1" dirty="0">
                    <a:solidFill>
                      <a:prstClr val="white"/>
                    </a:solidFill>
                    <a:latin typeface="微软雅黑" panose="020B0503020204020204" charset="-122"/>
                    <a:ea typeface="微软雅黑" panose="020B0503020204020204" charset="-122"/>
                  </a:rPr>
                  <a:t>密码学中的应用</a:t>
                </a:r>
                <a:r>
                  <a:rPr lang="en-US" altLang="zh-CN" sz="2400" b="1" dirty="0">
                    <a:solidFill>
                      <a:prstClr val="white"/>
                    </a:solidFill>
                    <a:latin typeface="微软雅黑" panose="020B0503020204020204" charset="-122"/>
                    <a:ea typeface="微软雅黑" panose="020B0503020204020204" charset="-122"/>
                  </a:rPr>
                  <a:t>——</a:t>
                </a:r>
                <a:r>
                  <a:rPr lang="zh-CN" altLang="en-US" sz="2400" b="1" dirty="0">
                    <a:solidFill>
                      <a:srgbClr val="FFC000"/>
                    </a:solidFill>
                    <a:latin typeface="微软雅黑" panose="020B0503020204020204" charset="-122"/>
                    <a:ea typeface="微软雅黑" panose="020B0503020204020204" charset="-122"/>
                  </a:rPr>
                  <a:t>基于二次剩余构造的盲签名方案</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6" name="图形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pic>
        <p:nvPicPr>
          <p:cNvPr id="8194" name="图片 121">
            <a:extLst>
              <a:ext uri="{FF2B5EF4-FFF2-40B4-BE49-F238E27FC236}">
                <a16:creationId xmlns:a16="http://schemas.microsoft.com/office/drawing/2014/main" id="{51A30640-465F-5229-6685-455DA61B85F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57129" y="1312069"/>
            <a:ext cx="8477742" cy="395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97238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10" name="图形 9"/>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31775" y="217761"/>
                <a:ext cx="9278266" cy="594306"/>
              </a:xfrm>
              <a:prstGeom prst="rect">
                <a:avLst/>
              </a:prstGeom>
            </p:spPr>
          </p:pic>
          <p:sp>
            <p:nvSpPr>
              <p:cNvPr id="11" name="文本框 10"/>
              <p:cNvSpPr txBox="1"/>
              <p:nvPr/>
            </p:nvSpPr>
            <p:spPr>
              <a:xfrm>
                <a:off x="1507739" y="290380"/>
                <a:ext cx="7793424"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lang="zh-CN" altLang="en-US" sz="2400" b="1" dirty="0">
                    <a:solidFill>
                      <a:prstClr val="white"/>
                    </a:solidFill>
                    <a:latin typeface="微软雅黑" panose="020B0503020204020204" charset="-122"/>
                    <a:ea typeface="微软雅黑" panose="020B0503020204020204" charset="-122"/>
                  </a:rPr>
                  <a:t>密码学中的应用</a:t>
                </a:r>
                <a:r>
                  <a:rPr lang="en-US" altLang="zh-CN" sz="2400" b="1" dirty="0">
                    <a:solidFill>
                      <a:prstClr val="white"/>
                    </a:solidFill>
                    <a:latin typeface="微软雅黑" panose="020B0503020204020204" charset="-122"/>
                    <a:ea typeface="微软雅黑" panose="020B0503020204020204" charset="-122"/>
                  </a:rPr>
                  <a:t>——</a:t>
                </a:r>
                <a:r>
                  <a:rPr lang="zh-CN" altLang="en-US" sz="2400" b="1" dirty="0">
                    <a:solidFill>
                      <a:srgbClr val="FFC000"/>
                    </a:solidFill>
                    <a:latin typeface="微软雅黑" panose="020B0503020204020204" charset="-122"/>
                    <a:ea typeface="微软雅黑" panose="020B0503020204020204" charset="-122"/>
                  </a:rPr>
                  <a:t>基于二次剩余构造的盲签名方案</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6" name="图形 5"/>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01231" y="142160"/>
              <a:ext cx="2499578" cy="771220"/>
            </a:xfrm>
            <a:prstGeom prst="rect">
              <a:avLst/>
            </a:prstGeom>
          </p:spPr>
        </p:pic>
      </p:grpSp>
      <p:pic>
        <p:nvPicPr>
          <p:cNvPr id="9218" name="图片 122">
            <a:extLst>
              <a:ext uri="{FF2B5EF4-FFF2-40B4-BE49-F238E27FC236}">
                <a16:creationId xmlns:a16="http://schemas.microsoft.com/office/drawing/2014/main" id="{F8108406-5DC7-9994-C21E-C01A0013E9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5716" y="849880"/>
            <a:ext cx="8360568" cy="562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848141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8534" y="0"/>
            <a:ext cx="12429068" cy="8163413"/>
            <a:chOff x="-118534" y="-1"/>
            <a:chExt cx="12429068" cy="8163413"/>
          </a:xfrm>
        </p:grpSpPr>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534" y="0"/>
              <a:ext cx="12429068" cy="8163412"/>
            </a:xfrm>
            <a:prstGeom prst="rect">
              <a:avLst/>
            </a:prstGeom>
          </p:spPr>
        </p:pic>
        <p:sp>
          <p:nvSpPr>
            <p:cNvPr id="5"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p:grpSp>
      <p:grpSp>
        <p:nvGrpSpPr>
          <p:cNvPr id="2" name="组合 1"/>
          <p:cNvGrpSpPr/>
          <p:nvPr/>
        </p:nvGrpSpPr>
        <p:grpSpPr>
          <a:xfrm>
            <a:off x="47503" y="53442"/>
            <a:ext cx="11656619" cy="5707005"/>
            <a:chOff x="47503" y="53442"/>
            <a:chExt cx="11656619" cy="5707005"/>
          </a:xfrm>
        </p:grpSpPr>
        <p:pic>
          <p:nvPicPr>
            <p:cNvPr id="7" name="图形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503" y="53442"/>
              <a:ext cx="3133380" cy="966774"/>
            </a:xfrm>
            <a:prstGeom prst="rect">
              <a:avLst/>
            </a:prstGeom>
          </p:spPr>
        </p:pic>
        <p:sp>
          <p:nvSpPr>
            <p:cNvPr id="9" name="文本框 8"/>
            <p:cNvSpPr txBox="1"/>
            <p:nvPr/>
          </p:nvSpPr>
          <p:spPr>
            <a:xfrm>
              <a:off x="487878" y="2295846"/>
              <a:ext cx="11216244" cy="1862048"/>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1500" i="0" u="none" strike="noStrike" kern="1200" cap="none" spc="50" normalizeH="0" baseline="0" noProof="0" dirty="0">
                  <a:ln w="9525" cmpd="sng">
                    <a:noFill/>
                    <a:prstDash val="solid"/>
                  </a:ln>
                  <a:solidFill>
                    <a:srgbClr val="7E0C6E"/>
                  </a:solidFill>
                  <a:effectLst>
                    <a:outerShdw blurRad="50800" dist="38100" dir="2700000" algn="tl" rotWithShape="0">
                      <a:prstClr val="black">
                        <a:alpha val="24000"/>
                      </a:prstClr>
                    </a:outerShdw>
                  </a:effectLst>
                  <a:uLnTx/>
                  <a:uFillTx/>
                  <a:latin typeface="华文新魏" panose="02010800040101010101" pitchFamily="2" charset="-122"/>
                  <a:ea typeface="华文新魏" panose="02010800040101010101" pitchFamily="2" charset="-122"/>
                </a:rPr>
                <a:t>恳请批评指正</a:t>
              </a:r>
            </a:p>
          </p:txBody>
        </p:sp>
        <p:sp>
          <p:nvSpPr>
            <p:cNvPr id="12" name="文本框 11"/>
            <p:cNvSpPr txBox="1"/>
            <p:nvPr/>
          </p:nvSpPr>
          <p:spPr>
            <a:xfrm>
              <a:off x="1480565" y="5175672"/>
              <a:ext cx="9230871"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3200" b="1" i="0" u="sng" strike="noStrike" kern="1200" cap="none" spc="0" normalizeH="0" baseline="0" noProof="0" dirty="0">
                <a:ln>
                  <a:noFill/>
                </a:ln>
                <a:solidFill>
                  <a:prstClr val="black"/>
                </a:solidFill>
                <a:effectLst/>
                <a:uLnTx/>
                <a:uFillTx/>
                <a:latin typeface="华文中宋" panose="02010600040101010101" pitchFamily="2" charset="-122"/>
                <a:ea typeface="华文中宋" panose="02010600040101010101" pitchFamily="2" charset="-122"/>
                <a:cs typeface="+mn-cs"/>
              </a:endParaRPr>
            </a:p>
          </p:txBody>
        </p:sp>
      </p:grpSp>
      <p:pic>
        <p:nvPicPr>
          <p:cNvPr id="6" name="图片 5">
            <a:extLst>
              <a:ext uri="{FF2B5EF4-FFF2-40B4-BE49-F238E27FC236}">
                <a16:creationId xmlns:a16="http://schemas.microsoft.com/office/drawing/2014/main" id="{1F1DC35E-1BE8-3C07-DD2B-2C6572C8280F}"/>
              </a:ext>
            </a:extLst>
          </p:cNvPr>
          <p:cNvPicPr>
            <a:picLocks noChangeAspect="1"/>
          </p:cNvPicPr>
          <p:nvPr/>
        </p:nvPicPr>
        <p:blipFill rotWithShape="1">
          <a:blip r:embed="rId5">
            <a:extLst>
              <a:ext uri="{28A0092B-C50C-407E-A947-70E740481C1C}">
                <a14:useLocalDpi xmlns:a14="http://schemas.microsoft.com/office/drawing/2010/main" val="0"/>
              </a:ext>
            </a:extLst>
          </a:blip>
          <a:srcRect r="79424"/>
          <a:stretch/>
        </p:blipFill>
        <p:spPr>
          <a:xfrm>
            <a:off x="9880689" y="156136"/>
            <a:ext cx="2210055" cy="998759"/>
          </a:xfrm>
          <a:prstGeom prst="rect">
            <a:avLst/>
          </a:prstGeom>
        </p:spPr>
      </p:pic>
      <p:sp>
        <p:nvSpPr>
          <p:cNvPr id="8" name="矩形 7">
            <a:extLst>
              <a:ext uri="{FF2B5EF4-FFF2-40B4-BE49-F238E27FC236}">
                <a16:creationId xmlns:a16="http://schemas.microsoft.com/office/drawing/2014/main" id="{5278B284-D9B2-C950-4DE9-9117082EFDCA}"/>
              </a:ext>
            </a:extLst>
          </p:cNvPr>
          <p:cNvSpPr/>
          <p:nvPr/>
        </p:nvSpPr>
        <p:spPr>
          <a:xfrm>
            <a:off x="5100241" y="5109921"/>
            <a:ext cx="1991519" cy="954107"/>
          </a:xfrm>
          <a:prstGeom prst="rect">
            <a:avLst/>
          </a:prstGeom>
        </p:spPr>
        <p:txBody>
          <a:bodyPr wrap="square" lIns="91440" tIns="45720" rIns="91440" bIns="45720">
            <a:spAutoFit/>
          </a:bodyPr>
          <a:lstStyle/>
          <a:p>
            <a:pPr marL="0" marR="0" lvl="0" indent="0" algn="ctr" defTabSz="457200" rtl="0" eaLnBrk="1" fontAlgn="auto" latinLnBrk="0" hangingPunct="1">
              <a:spcBef>
                <a:spcPts val="0"/>
              </a:spcBef>
              <a:spcAft>
                <a:spcPts val="0"/>
              </a:spcAft>
              <a:buClrTx/>
              <a:buSzTx/>
              <a:buFontTx/>
              <a:buNone/>
              <a:tabLst/>
              <a:defRPr/>
            </a:pPr>
            <a:r>
              <a:rPr kumimoji="1" lang="en-US" altLang="zh-CN" sz="2800" b="1" i="0" u="none" strike="noStrike" kern="1200" cap="none" spc="0" normalizeH="0" baseline="0" noProof="0" dirty="0">
                <a:ln>
                  <a:noFill/>
                </a:ln>
                <a:solidFill>
                  <a:srgbClr val="6B0261"/>
                </a:solidFill>
                <a:effectLst/>
                <a:uLnTx/>
                <a:uFillTx/>
                <a:latin typeface="Times New Roman" panose="02020603050405020304" pitchFamily="18" charset="0"/>
                <a:ea typeface="微软雅黑" panose="020B0503020204020204" charset="-122"/>
                <a:cs typeface="Times New Roman" panose="02020603050405020304" pitchFamily="18" charset="0"/>
              </a:rPr>
              <a:t>GROUP 1</a:t>
            </a:r>
          </a:p>
          <a:p>
            <a:pPr marL="0" marR="0" lvl="0" indent="0" algn="ctr" defTabSz="457200" rtl="0" eaLnBrk="1" fontAlgn="auto" latinLnBrk="0" hangingPunct="1">
              <a:spcBef>
                <a:spcPts val="0"/>
              </a:spcBef>
              <a:spcAft>
                <a:spcPts val="0"/>
              </a:spcAft>
              <a:buClrTx/>
              <a:buSzTx/>
              <a:buFontTx/>
              <a:buNone/>
              <a:tabLst/>
              <a:defRPr/>
            </a:pPr>
            <a:r>
              <a:rPr kumimoji="1" lang="en-US" altLang="zh-CN" sz="2800" b="1" dirty="0">
                <a:solidFill>
                  <a:srgbClr val="6B0261"/>
                </a:solidFill>
                <a:latin typeface="Times New Roman" panose="02020603050405020304" pitchFamily="18" charset="0"/>
                <a:ea typeface="微软雅黑" panose="020B0503020204020204" charset="-122"/>
                <a:cs typeface="Times New Roman" panose="02020603050405020304" pitchFamily="18" charset="0"/>
              </a:rPr>
              <a:t>2023.07</a:t>
            </a:r>
            <a:endParaRPr kumimoji="1" lang="en-US" altLang="zh-CN" sz="2800" b="1" i="0" u="none" strike="noStrike" kern="1200" cap="none" spc="0" normalizeH="0" baseline="0" noProof="0" dirty="0">
              <a:ln>
                <a:noFill/>
              </a:ln>
              <a:solidFill>
                <a:srgbClr val="6B0261"/>
              </a:solidFill>
              <a:effectLst/>
              <a:uLnTx/>
              <a:uFillTx/>
              <a:latin typeface="Times New Roman" panose="02020603050405020304" pitchFamily="18" charset="0"/>
              <a:ea typeface="微软雅黑" panose="020B0503020204020204" charset="-122"/>
              <a:cs typeface="Times New Roman" panose="02020603050405020304" pitchFamily="18" charset="0"/>
            </a:endParaRPr>
          </a:p>
        </p:txBody>
      </p:sp>
    </p:spTree>
    <p:extLst>
      <p:ext uri="{BB962C8B-B14F-4D97-AF65-F5344CB8AC3E}">
        <p14:creationId xmlns:p14="http://schemas.microsoft.com/office/powerpoint/2010/main" val="24196727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0" y="0"/>
            <a:ext cx="12192000" cy="6858000"/>
            <a:chOff x="0" y="0"/>
            <a:chExt cx="12192000" cy="6858000"/>
          </a:xfrm>
        </p:grpSpPr>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3" name="文本框 12"/>
            <p:cNvSpPr txBox="1"/>
            <p:nvPr/>
          </p:nvSpPr>
          <p:spPr>
            <a:xfrm>
              <a:off x="5073650" y="1676488"/>
              <a:ext cx="2438400" cy="221599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rPr>
                <a:t>02</a:t>
              </a:r>
              <a:endParaRPr kumimoji="0" lang="zh-CN" altLang="en-US" sz="13800" b="1" i="0" u="none" strike="noStrike" kern="1200" cap="none" spc="0" normalizeH="0" baseline="0" noProof="0" dirty="0">
                <a:ln>
                  <a:noFill/>
                </a:ln>
                <a:gradFill flip="none" rotWithShape="1">
                  <a:gsLst>
                    <a:gs pos="0">
                      <a:srgbClr val="7E0C6E"/>
                    </a:gs>
                    <a:gs pos="69000">
                      <a:srgbClr val="983D8B">
                        <a:alpha val="0"/>
                      </a:srgbClr>
                    </a:gs>
                  </a:gsLst>
                  <a:lin ang="5400000" scaled="1"/>
                  <a:tileRect/>
                </a:gradFill>
                <a:effectLst/>
                <a:uLnTx/>
                <a:uFillTx/>
                <a:latin typeface="Forte" panose="03060902040502070203" charset="0"/>
                <a:ea typeface="纤黑体" panose="02000000000000000000" charset="-122"/>
                <a:cs typeface="+mn-cs"/>
                <a:sym typeface="Forte" panose="03060902040502070203" charset="0"/>
              </a:endParaRPr>
            </a:p>
          </p:txBody>
        </p:sp>
        <p:sp>
          <p:nvSpPr>
            <p:cNvPr id="14" name="文本占位符 7"/>
            <p:cNvSpPr txBox="1"/>
            <p:nvPr/>
          </p:nvSpPr>
          <p:spPr>
            <a:xfrm>
              <a:off x="2103460" y="2895303"/>
              <a:ext cx="7985081" cy="53369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rPr>
                <a:t>选题的背景与意义</a:t>
              </a:r>
              <a:endParaRPr kumimoji="0" lang="zh-CN" altLang="en-US" sz="44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sp>
          <p:nvSpPr>
            <p:cNvPr id="15" name="文本占位符 8"/>
            <p:cNvSpPr txBox="1"/>
            <p:nvPr/>
          </p:nvSpPr>
          <p:spPr>
            <a:xfrm>
              <a:off x="1579481" y="3556809"/>
              <a:ext cx="9033038" cy="617257"/>
            </a:xfrm>
            <a:prstGeom prst="rect">
              <a:avLst/>
            </a:prstGeom>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30000"/>
                </a:lnSpc>
                <a:spcBef>
                  <a:spcPts val="0"/>
                </a:spcBef>
                <a:spcAft>
                  <a:spcPts val="0"/>
                </a:spcAft>
                <a:buClrTx/>
                <a:buSzTx/>
                <a:buFontTx/>
                <a:buNone/>
                <a:tabLst/>
                <a:defRPr/>
              </a:pPr>
              <a:r>
                <a:rPr lang="en-US" altLang="zh-CN" sz="2000" dirty="0">
                  <a:solidFill>
                    <a:srgbClr val="7E0C6E"/>
                  </a:solidFill>
                  <a:latin typeface="方正粗黑宋简体" panose="02000000000000000000" pitchFamily="2" charset="-122"/>
                  <a:ea typeface="方正粗黑宋简体" panose="02000000000000000000" pitchFamily="2" charset="-122"/>
                  <a:sym typeface="Forte" panose="03060902040502070203" charset="0"/>
                </a:rPr>
                <a:t>The Background and Significance of the Topic Selection</a:t>
              </a:r>
              <a:endParaRPr kumimoji="0" lang="en-US" altLang="zh-CN" sz="2000" b="0" i="0" u="none" strike="noStrike" kern="1200" cap="none" spc="0" normalizeH="0" baseline="0" noProof="0" dirty="0">
                <a:ln>
                  <a:noFill/>
                </a:ln>
                <a:solidFill>
                  <a:srgbClr val="7E0C6E"/>
                </a:solidFill>
                <a:effectLst/>
                <a:uLnTx/>
                <a:uFillTx/>
                <a:latin typeface="方正粗黑宋简体" panose="02000000000000000000" pitchFamily="2" charset="-122"/>
                <a:ea typeface="方正粗黑宋简体" panose="02000000000000000000" pitchFamily="2" charset="-122"/>
                <a:cs typeface="+mn-cs"/>
                <a:sym typeface="Forte" panose="03060902040502070203" charset="0"/>
              </a:endParaRPr>
            </a:p>
          </p:txBody>
        </p:sp>
        <p:pic>
          <p:nvPicPr>
            <p:cNvPr id="2" name="图片 1" descr="3cfe46623ec260e3ddb66073058786c"/>
            <p:cNvPicPr>
              <a:picLocks noChangeAspect="1"/>
            </p:cNvPicPr>
            <p:nvPr>
              <p:custDataLst>
                <p:tags r:id="rId1"/>
              </p:custDataLst>
            </p:nvPr>
          </p:nvPicPr>
          <p:blipFill>
            <a:blip r:embed="rId5"/>
            <a:stretch>
              <a:fillRect/>
            </a:stretch>
          </p:blipFill>
          <p:spPr>
            <a:xfrm>
              <a:off x="132714" y="140970"/>
              <a:ext cx="1267870" cy="1260000"/>
            </a:xfrm>
            <a:prstGeom prst="rect">
              <a:avLst/>
            </a:prstGeom>
          </p:spPr>
        </p:pic>
        <p:pic>
          <p:nvPicPr>
            <p:cNvPr id="7" name="图形 6"/>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37967"/>
            <a:stretch>
              <a:fillRect/>
            </a:stretch>
          </p:blipFill>
          <p:spPr>
            <a:xfrm>
              <a:off x="11010265" y="4869180"/>
              <a:ext cx="1181735" cy="1905000"/>
            </a:xfrm>
            <a:prstGeom prst="rect">
              <a:avLst/>
            </a:prstGeom>
          </p:spPr>
        </p:pic>
      </p:grpSp>
      <p:pic>
        <p:nvPicPr>
          <p:cNvPr id="4" name="图片 3">
            <a:extLst>
              <a:ext uri="{FF2B5EF4-FFF2-40B4-BE49-F238E27FC236}">
                <a16:creationId xmlns:a16="http://schemas.microsoft.com/office/drawing/2014/main" id="{9609AF7C-930A-1AB6-D0CD-707E32F564B0}"/>
              </a:ext>
            </a:extLst>
          </p:cNvPr>
          <p:cNvPicPr>
            <a:picLocks noChangeAspect="1"/>
          </p:cNvPicPr>
          <p:nvPr/>
        </p:nvPicPr>
        <p:blipFill rotWithShape="1">
          <a:blip r:embed="rId8">
            <a:extLst>
              <a:ext uri="{28A0092B-C50C-407E-A947-70E740481C1C}">
                <a14:useLocalDpi xmlns:a14="http://schemas.microsoft.com/office/drawing/2010/main" val="0"/>
              </a:ext>
            </a:extLst>
          </a:blip>
          <a:srcRect r="79424"/>
          <a:stretch/>
        </p:blipFill>
        <p:spPr>
          <a:xfrm>
            <a:off x="9905237" y="211369"/>
            <a:ext cx="2210055" cy="998759"/>
          </a:xfrm>
          <a:prstGeom prst="rect">
            <a:avLst/>
          </a:prstGeom>
        </p:spPr>
      </p:pic>
    </p:spTree>
    <p:extLst>
      <p:ext uri="{BB962C8B-B14F-4D97-AF65-F5344CB8AC3E}">
        <p14:creationId xmlns:p14="http://schemas.microsoft.com/office/powerpoint/2010/main" val="645465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9" name="文本框 8"/>
              <p:cNvSpPr txBox="1"/>
              <p:nvPr/>
            </p:nvSpPr>
            <p:spPr>
              <a:xfrm>
                <a:off x="554439" y="1213073"/>
                <a:ext cx="11083122" cy="461164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3200" b="1" i="1"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Blum</a:t>
                </a:r>
                <a:r>
                  <a:rPr kumimoji="0" lang="zh-CN" altLang="en-US"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整数</a:t>
                </a:r>
                <a:r>
                  <a:rPr kumimoji="0" lang="zh-CN" altLang="en-US"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a:t>
                </a:r>
                <a:r>
                  <a:rPr kumimoji="0" lang="en-US" altLang="zh-CN" sz="3200" b="1" i="1"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Blum Integer</a:t>
                </a:r>
                <a:r>
                  <a:rPr kumimoji="0" lang="zh-CN" altLang="en-US"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a:t>
                </a:r>
                <a:endParaRPr kumimoji="0" lang="en-US" altLang="zh-CN"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endParaRPr>
              </a:p>
              <a:p>
                <a:pPr lvl="0">
                  <a:lnSpc>
                    <a:spcPct val="150000"/>
                  </a:lnSpc>
                </a:pP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若整数</a:t>
                </a:r>
                <a14:m>
                  <m:oMath xmlns:m="http://schemas.openxmlformats.org/officeDocument/2006/math">
                    <m:r>
                      <a:rPr lang="en-US" altLang="zh-CN" sz="32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满足</a:t>
                </a:r>
                <a14:m>
                  <m:oMath xmlns:m="http://schemas.openxmlformats.org/officeDocument/2006/math">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𝒑𝒒</m:t>
                    </m:r>
                    <m:r>
                      <a:rPr lang="zh-CN" altLang="en-US" sz="3200"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kumimoji="0" lang="zh-CN" altLang="en-US"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其中</a:t>
                </a:r>
                <a14:m>
                  <m:oMath xmlns:m="http://schemas.openxmlformats.org/officeDocument/2006/math">
                    <m:r>
                      <a:rPr lang="en-US" altLang="zh-CN" sz="32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𝐩</m:t>
                    </m:r>
                  </m:oMath>
                </a14:m>
                <a:r>
                  <a:rPr kumimoji="0" lang="zh-CN" altLang="en-US"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和</a:t>
                </a:r>
                <a14:m>
                  <m:oMath xmlns:m="http://schemas.openxmlformats.org/officeDocument/2006/math">
                    <m:r>
                      <a:rPr lang="en-US" altLang="zh-CN" sz="32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𝐪</m:t>
                    </m:r>
                  </m:oMath>
                </a14:m>
                <a:r>
                  <a:rPr kumimoji="0" lang="zh-CN" altLang="en-US"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是素数且</a:t>
                </a:r>
                <a14:m>
                  <m:oMath xmlns:m="http://schemas.openxmlformats.org/officeDocument/2006/math">
                    <m:r>
                      <a:rPr lang="en-US" altLang="zh-CN" sz="32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𝐩</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𝟑</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 </m:t>
                    </m:r>
                    <m:d>
                      <m:dPr>
                        <m:ctrlP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𝒎𝒐𝒅</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𝟒</m:t>
                        </m:r>
                      </m:e>
                    </m:d>
                  </m:oMath>
                </a14:m>
                <a:r>
                  <a:rPr lang="zh-CN" altLang="en-US" sz="3200" b="0" i="0" dirty="0">
                    <a:solidFill>
                      <a:srgbClr val="7E0C6E"/>
                    </a:solidFill>
                    <a:latin typeface="Times New Roman" panose="02020603050405020304" pitchFamily="18" charset="0"/>
                    <a:ea typeface="Cambria Math" panose="02040503050406030204" pitchFamily="18" charset="0"/>
                    <a:cs typeface="Times New Roman" panose="02020603050405020304" pitchFamily="18" charset="0"/>
                  </a:rPr>
                  <a:t>，</a:t>
                </a:r>
                <a:r>
                  <a:rPr lang="en-US" altLang="zh-CN" sz="3200" dirty="0">
                    <a:solidFill>
                      <a:srgbClr val="7E0C6E"/>
                    </a:solidFill>
                    <a:ea typeface="汉仪大宋简" panose="02010609000101010101" pitchFamily="49" charset="-122"/>
                    <a:cs typeface="Times New Roman" panose="02020603050405020304" pitchFamily="18" charset="0"/>
                  </a:rPr>
                  <a:t> </a:t>
                </a:r>
                <a14:m>
                  <m:oMath xmlns:m="http://schemas.openxmlformats.org/officeDocument/2006/math">
                    <m:r>
                      <a:rPr lang="en-US" altLang="zh-CN" sz="32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𝐪</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𝟑</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 </m:t>
                    </m:r>
                    <m:d>
                      <m:dPr>
                        <m:ctrlP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𝒎𝒐𝒅</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3200" b="1" i="1" dirty="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𝟒</m:t>
                        </m:r>
                      </m:e>
                    </m:d>
                  </m:oMath>
                </a14:m>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，则称</a:t>
                </a:r>
                <a14:m>
                  <m:oMath xmlns:m="http://schemas.openxmlformats.org/officeDocument/2006/math">
                    <m:r>
                      <a:rPr lang="en-US" altLang="zh-CN" sz="3200" b="1" i="1"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𝐧</m:t>
                    </m:r>
                    <m:r>
                      <a:rPr lang="zh-CN" altLang="en-US" sz="3200" dirty="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为</m:t>
                    </m:r>
                  </m:oMath>
                </a14:m>
                <a:r>
                  <a:rPr lang="en-US" altLang="zh-CN" sz="3200" b="1" i="0" dirty="0">
                    <a:solidFill>
                      <a:srgbClr val="7E0C6E"/>
                    </a:solidFill>
                    <a:latin typeface="Times New Roman" panose="02020603050405020304" pitchFamily="18" charset="0"/>
                    <a:ea typeface="Cambria Math" panose="02040503050406030204" pitchFamily="18" charset="0"/>
                    <a:cs typeface="Times New Roman" panose="02020603050405020304" pitchFamily="18" charset="0"/>
                  </a:rPr>
                  <a:t>Blum</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整数。</a:t>
                </a:r>
                <a:endPar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易知，偶数不能是</a:t>
                </a:r>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Blum</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整数，</a:t>
                </a:r>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20</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以下的数也不能是</a:t>
                </a:r>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Blum</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整数。故而，当需要找</a:t>
                </a:r>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Blum</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整数时，我们只需要检查</a:t>
                </a:r>
                <a:r>
                  <a:rPr lang="zh-CN" altLang="en-US" sz="3600" dirty="0">
                    <a:solidFill>
                      <a:srgbClr val="FF0000"/>
                    </a:solidFill>
                    <a:latin typeface="Times New Roman" panose="02020603050405020304" pitchFamily="18" charset="0"/>
                    <a:ea typeface="汉仪大宋简" panose="02010609000101010101" pitchFamily="49" charset="-122"/>
                    <a:cs typeface="Times New Roman" panose="02020603050405020304" pitchFamily="18" charset="0"/>
                  </a:rPr>
                  <a:t>大于</a:t>
                </a:r>
                <a:r>
                  <a:rPr lang="en-US" altLang="zh-CN" sz="3600" i="1" dirty="0">
                    <a:solidFill>
                      <a:srgbClr val="FF0000"/>
                    </a:solidFill>
                    <a:latin typeface="Times New Roman" panose="02020603050405020304" pitchFamily="18" charset="0"/>
                    <a:ea typeface="汉仪大宋简" panose="02010609000101010101" pitchFamily="49" charset="-122"/>
                    <a:cs typeface="Times New Roman" panose="02020603050405020304" pitchFamily="18" charset="0"/>
                  </a:rPr>
                  <a:t>20</a:t>
                </a:r>
                <a:r>
                  <a:rPr lang="zh-CN" altLang="en-US" sz="3600" dirty="0">
                    <a:solidFill>
                      <a:srgbClr val="FF0000"/>
                    </a:solidFill>
                    <a:latin typeface="Times New Roman" panose="02020603050405020304" pitchFamily="18" charset="0"/>
                    <a:ea typeface="汉仪大宋简" panose="02010609000101010101" pitchFamily="49" charset="-122"/>
                    <a:cs typeface="Times New Roman" panose="02020603050405020304" pitchFamily="18" charset="0"/>
                  </a:rPr>
                  <a:t>的奇数整数</a:t>
                </a:r>
                <a:r>
                  <a:rPr lang="zh-CN" altLang="en-US"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即可。</a:t>
                </a:r>
                <a:endParaRPr kumimoji="0" lang="en-US" altLang="zh-CN"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54439" y="1213073"/>
                <a:ext cx="11083122" cy="4611647"/>
              </a:xfrm>
              <a:prstGeom prst="rect">
                <a:avLst/>
              </a:prstGeom>
              <a:blipFill>
                <a:blip r:embed="rId5"/>
                <a:stretch>
                  <a:fillRect l="-1705" r="-5061" b="-4101"/>
                </a:stretch>
              </a:blipFill>
            </p:spPr>
            <p:txBody>
              <a:bodyPr/>
              <a:lstStyle/>
              <a:p>
                <a:r>
                  <a:rPr lang="zh-CN" altLang="en-US">
                    <a:noFill/>
                  </a:rPr>
                  <a:t> </a:t>
                </a:r>
              </a:p>
            </p:txBody>
          </p:sp>
        </mc:Fallback>
      </mc:AlternateContent>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775" y="217761"/>
                <a:ext cx="9278266" cy="594306"/>
              </a:xfrm>
              <a:prstGeom prst="rect">
                <a:avLst/>
              </a:prstGeom>
            </p:spPr>
          </p:pic>
          <p:sp>
            <p:nvSpPr>
              <p:cNvPr id="11" name="文本框 10"/>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数学问题介绍</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相关定义</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6" name="图形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01231" y="142160"/>
              <a:ext cx="2499578" cy="771220"/>
            </a:xfrm>
            <a:prstGeom prst="rect">
              <a:avLst/>
            </a:prstGeom>
          </p:spPr>
        </p:pic>
      </p:grpSp>
    </p:spTree>
    <p:extLst>
      <p:ext uri="{BB962C8B-B14F-4D97-AF65-F5344CB8AC3E}">
        <p14:creationId xmlns:p14="http://schemas.microsoft.com/office/powerpoint/2010/main" val="302700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25" name="图片 2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25" y="-121709"/>
            <a:ext cx="12201525" cy="8134350"/>
          </a:xfrm>
          <a:prstGeom prst="rect">
            <a:avLst/>
          </a:prstGeom>
        </p:spPr>
      </p:pic>
      <p:sp>
        <p:nvSpPr>
          <p:cNvPr id="26"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Calibri"/>
              <a:ea typeface="微软雅黑" panose="020B0503020204020204" charset="-122"/>
              <a:cs typeface="+mn-cs"/>
            </a:endParaRPr>
          </a:p>
        </p:txBody>
      </p:sp>
      <mc:AlternateContent xmlns:mc="http://schemas.openxmlformats.org/markup-compatibility/2006" xmlns:a14="http://schemas.microsoft.com/office/drawing/2010/main">
        <mc:Choice Requires="a14">
          <p:sp>
            <p:nvSpPr>
              <p:cNvPr id="9" name="文本框 8"/>
              <p:cNvSpPr txBox="1"/>
              <p:nvPr/>
            </p:nvSpPr>
            <p:spPr>
              <a:xfrm>
                <a:off x="554439" y="1213073"/>
                <a:ext cx="11083122" cy="3792705"/>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二次剩余问题</a:t>
                </a:r>
                <a:r>
                  <a:rPr kumimoji="0" lang="zh-CN" altLang="en-US"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a:t>
                </a:r>
                <a:r>
                  <a:rPr lang="en-US" altLang="zh-CN" sz="3200" b="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Quadratic Residue</a:t>
                </a:r>
                <a:r>
                  <a:rPr kumimoji="0" lang="zh-CN" altLang="en-US"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rPr>
                  <a:t>）</a:t>
                </a:r>
                <a:endPar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令</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𝒑𝒒</m:t>
                    </m:r>
                    <m:r>
                      <a:rPr lang="zh-CN" altLang="en-US" sz="2800"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是</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两个大素数之积。对于一个任意选取的模</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的二次剩余</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，称求出一个</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𝒙</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使其满足</a:t>
                </a:r>
                <a14:m>
                  <m:oMath xmlns:m="http://schemas.openxmlformats.org/officeDocument/2006/math">
                    <m:sSup>
                      <m:sSupPr>
                        <m:ctrlP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pPr>
                      <m:e>
                        <m: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𝒙</m:t>
                        </m:r>
                      </m:e>
                      <m:sup>
                        <m: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p>
                    </m:sSup>
                    <m: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𝒎𝒐𝒅</m:t>
                    </m:r>
                    <m: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 </m:t>
                    </m:r>
                    <m: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r>
                      <a:rPr lang="pt-BR"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的问题为二次剩余问题。</a:t>
                </a:r>
                <a:endPar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algn="just"/>
                <a:endPar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algn="just"/>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一般而言，上式中的</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为</a:t>
                </a:r>
                <a:r>
                  <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Blum</a:t>
                </a:r>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整数，二次剩余均在</a:t>
                </a:r>
                <a14:m>
                  <m:oMath xmlns:m="http://schemas.openxmlformats.org/officeDocument/2006/math">
                    <m:sSubSup>
                      <m:sSubSupPr>
                        <m:ctrlPr>
                          <a:rPr lang="zh-CN" altLang="zh-CN" sz="2800" b="1" i="1" kern="100"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ℤ</m:t>
                        </m:r>
                      </m:e>
                      <m:sub>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𝐧</m:t>
                        </m:r>
                      </m:sub>
                      <m:sup>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sup>
                    </m:sSubSup>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sSub>
                      <m:sSubPr>
                        <m:ctrlPr>
                          <a:rPr lang="zh-CN" altLang="zh-CN" sz="28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ℤ</m:t>
                        </m:r>
                      </m:e>
                      <m:sub>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𝐧</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 </m:t>
                        </m:r>
                      </m:sub>
                    </m:sSub>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m:rPr>
                        <m:lit/>
                      </m:rP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𝟎</m:t>
                    </m:r>
                    <m:r>
                      <a:rPr lang="en-US" altLang="zh-CN" sz="2800" b="1" i="0"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oMath>
                </a14:m>
                <a:endParaRPr lang="en-US" altLang="zh-CN"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lvl="0">
                  <a:lnSpc>
                    <a:spcPct val="150000"/>
                  </a:lnSpc>
                </a:pPr>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中，且由欧拉函数的性质可知</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r>
                  <a:rPr lang="zh-CN" altLang="zh-CN" sz="2800" b="1" kern="100" dirty="0">
                    <a:solidFill>
                      <a:srgbClr val="7E0C6E"/>
                    </a:solidFill>
                    <a:ea typeface="Cambria Math" panose="02040503050406030204" pitchFamily="18" charset="0"/>
                    <a:cs typeface="Times New Roman" panose="02020603050405020304" pitchFamily="18" charset="0"/>
                  </a:rPr>
                  <a:t> </a:t>
                </a:r>
                <a14:m>
                  <m:oMath xmlns:m="http://schemas.openxmlformats.org/officeDocument/2006/math">
                    <m:sSubSup>
                      <m:sSubSupPr>
                        <m:ctrlPr>
                          <a:rPr lang="zh-CN" altLang="zh-CN" sz="2800" b="1" i="1" kern="10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2800" b="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ℤ</m:t>
                        </m:r>
                      </m:e>
                      <m:sub>
                        <m:r>
                          <a:rPr lang="en-US" altLang="zh-CN" sz="2800" b="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𝐧</m:t>
                        </m:r>
                      </m:sub>
                      <m:sup>
                        <m:r>
                          <a:rPr lang="en-US" altLang="zh-CN" sz="2800" b="1" kern="100">
                            <a:solidFill>
                              <a:srgbClr val="7E0C6E"/>
                            </a:solidFill>
                            <a:latin typeface="Cambria Math" panose="02040503050406030204" pitchFamily="18" charset="0"/>
                            <a:ea typeface="等线" panose="02010600030101010101" pitchFamily="2" charset="-122"/>
                            <a:cs typeface="Times New Roman" panose="02020603050405020304" pitchFamily="18" charset="0"/>
                          </a:rPr>
                          <m:t>∗</m:t>
                        </m:r>
                      </m:sup>
                    </m:sSubSup>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共有</a:t>
                </a:r>
                <a14:m>
                  <m:oMath xmlns:m="http://schemas.openxmlformats.org/officeDocument/2006/math">
                    <m:d>
                      <m:dPr>
                        <m:ctrlP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dPr>
                      <m:e>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𝒑</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e>
                    </m:d>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𝒒</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个元素。</a:t>
                </a:r>
                <a:endPar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554439" y="1213073"/>
                <a:ext cx="11083122" cy="3792705"/>
              </a:xfrm>
              <a:prstGeom prst="rect">
                <a:avLst/>
              </a:prstGeom>
              <a:blipFill>
                <a:blip r:embed="rId5"/>
                <a:stretch>
                  <a:fillRect l="-1265" r="-165" b="-3376"/>
                </a:stretch>
              </a:blipFill>
            </p:spPr>
            <p:txBody>
              <a:bodyPr/>
              <a:lstStyle/>
              <a:p>
                <a:r>
                  <a:rPr lang="zh-CN" altLang="en-US">
                    <a:noFill/>
                  </a:rPr>
                  <a:t> </a:t>
                </a:r>
              </a:p>
            </p:txBody>
          </p:sp>
        </mc:Fallback>
      </mc:AlternateContent>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278266" cy="594306"/>
              <a:chOff x="231775" y="217761"/>
              <a:chExt cx="9278266" cy="594306"/>
            </a:xfrm>
          </p:grpSpPr>
          <p:pic>
            <p:nvPicPr>
              <p:cNvPr id="10" name="图形 9"/>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231775" y="217761"/>
                <a:ext cx="9278266" cy="594306"/>
              </a:xfrm>
              <a:prstGeom prst="rect">
                <a:avLst/>
              </a:prstGeom>
            </p:spPr>
          </p:pic>
          <p:sp>
            <p:nvSpPr>
              <p:cNvPr id="11" name="文本框 10"/>
              <p:cNvSpPr txBox="1"/>
              <p:nvPr/>
            </p:nvSpPr>
            <p:spPr>
              <a:xfrm>
                <a:off x="1507739" y="290380"/>
                <a:ext cx="6525580"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数学问题介绍</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lang="zh-CN" altLang="en-US" sz="2400" b="1" dirty="0">
                    <a:solidFill>
                      <a:srgbClr val="FFC000"/>
                    </a:solidFill>
                    <a:latin typeface="微软雅黑" panose="020B0503020204020204" charset="-122"/>
                    <a:ea typeface="微软雅黑" panose="020B0503020204020204" charset="-122"/>
                  </a:rPr>
                  <a:t>相关定义</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6" name="图形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601231" y="142160"/>
              <a:ext cx="2499578" cy="771220"/>
            </a:xfrm>
            <a:prstGeom prst="rect">
              <a:avLst/>
            </a:prstGeom>
          </p:spPr>
        </p:pic>
      </p:grpSp>
    </p:spTree>
    <p:extLst>
      <p:ext uri="{BB962C8B-B14F-4D97-AF65-F5344CB8AC3E}">
        <p14:creationId xmlns:p14="http://schemas.microsoft.com/office/powerpoint/2010/main" val="27219459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组合 6"/>
          <p:cNvGrpSpPr/>
          <p:nvPr/>
        </p:nvGrpSpPr>
        <p:grpSpPr>
          <a:xfrm>
            <a:off x="0" y="-1"/>
            <a:ext cx="12206517" cy="7053945"/>
            <a:chOff x="0" y="-1"/>
            <a:chExt cx="12206517" cy="7053945"/>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8195" t="2553" r="13329" b="12196"/>
            <a:stretch>
              <a:fillRect/>
            </a:stretch>
          </p:blipFill>
          <p:spPr>
            <a:xfrm>
              <a:off x="0" y="1"/>
              <a:ext cx="12206517" cy="7053943"/>
            </a:xfrm>
            <a:custGeom>
              <a:avLst/>
              <a:gdLst>
                <a:gd name="connsiteX0" fmla="*/ 0 w 6103258"/>
                <a:gd name="connsiteY0" fmla="*/ 0 h 3526971"/>
                <a:gd name="connsiteX1" fmla="*/ 6103258 w 6103258"/>
                <a:gd name="connsiteY1" fmla="*/ 0 h 3526971"/>
                <a:gd name="connsiteX2" fmla="*/ 6103258 w 6103258"/>
                <a:gd name="connsiteY2" fmla="*/ 3526971 h 3526971"/>
                <a:gd name="connsiteX3" fmla="*/ 0 w 6103258"/>
                <a:gd name="connsiteY3" fmla="*/ 3526971 h 3526971"/>
              </a:gdLst>
              <a:ahLst/>
              <a:cxnLst>
                <a:cxn ang="0">
                  <a:pos x="connsiteX0" y="connsiteY0"/>
                </a:cxn>
                <a:cxn ang="0">
                  <a:pos x="connsiteX1" y="connsiteY1"/>
                </a:cxn>
                <a:cxn ang="0">
                  <a:pos x="connsiteX2" y="connsiteY2"/>
                </a:cxn>
                <a:cxn ang="0">
                  <a:pos x="connsiteX3" y="connsiteY3"/>
                </a:cxn>
              </a:cxnLst>
              <a:rect l="l" t="t" r="r" b="b"/>
              <a:pathLst>
                <a:path w="6103258" h="3526971">
                  <a:moveTo>
                    <a:pt x="0" y="0"/>
                  </a:moveTo>
                  <a:lnTo>
                    <a:pt x="6103258" y="0"/>
                  </a:lnTo>
                  <a:lnTo>
                    <a:pt x="6103258" y="3526971"/>
                  </a:lnTo>
                  <a:lnTo>
                    <a:pt x="0" y="3526971"/>
                  </a:lnTo>
                  <a:close/>
                </a:path>
              </a:pathLst>
            </a:cu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605168" cy="594306"/>
              <a:chOff x="231775" y="217761"/>
              <a:chExt cx="9605168"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8" y="290380"/>
                <a:ext cx="8329205"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数学问题介绍</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模</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Blum</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整数的二次剩余的性质</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D6256BA-2122-8EF6-3B75-F8D4BD7D7702}"/>
                  </a:ext>
                </a:extLst>
              </p:cNvPr>
              <p:cNvSpPr txBox="1"/>
              <p:nvPr/>
            </p:nvSpPr>
            <p:spPr>
              <a:xfrm>
                <a:off x="554439" y="1213073"/>
                <a:ext cx="11083122" cy="3325334"/>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en-US" altLang="zh-CN"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Blum</a:t>
                </a:r>
                <a:r>
                  <a:rPr kumimoji="0" lang="zh-CN" altLang="en-US"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整数的性质</a:t>
                </a:r>
                <a:endParaRPr kumimoji="0" lang="en-US" altLang="zh-CN" sz="3200" b="0" i="0" u="none" strike="noStrike" kern="1200" cap="none" spc="0" normalizeH="0" baseline="0" noProof="0" dirty="0">
                  <a:ln>
                    <a:noFill/>
                  </a:ln>
                  <a:solidFill>
                    <a:srgbClr val="7E0C6E"/>
                  </a:solidFill>
                  <a:effectLst/>
                  <a:uLnTx/>
                  <a:uFillTx/>
                  <a:latin typeface="Times New Roman" panose="02020603050405020304" pitchFamily="18" charset="0"/>
                  <a:ea typeface="汉仪大宋简" panose="02010609000101010101" pitchFamily="49" charset="-122"/>
                  <a:cs typeface="Times New Roman" panose="02020603050405020304" pitchFamily="18" charset="0"/>
                </a:endParaRPr>
              </a:p>
              <a:p>
                <a:pPr lvl="0">
                  <a:lnSpc>
                    <a:spcPct val="150000"/>
                  </a:lnSpc>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如果</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是一个</a:t>
                </a:r>
                <a:r>
                  <a:rPr lang="en-US" altLang="zh-CN" sz="32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Blum</a:t>
                </a:r>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整数，那么</a:t>
                </a:r>
                <a14:m>
                  <m:oMath xmlns:m="http://schemas.openxmlformats.org/officeDocument/2006/math">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是模</a:t>
                </a:r>
                <a14:m>
                  <m:oMath xmlns:m="http://schemas.openxmlformats.org/officeDocument/2006/math">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的二次剩余，且</a:t>
                </a:r>
                <a14:m>
                  <m:oMath xmlns:m="http://schemas.openxmlformats.org/officeDocument/2006/math">
                    <m:d>
                      <m:dPr>
                        <m:ctrlP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dPr>
                      <m:e>
                        <m:f>
                          <m:fPr>
                            <m:ctrlP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fPr>
                          <m:num>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num>
                          <m:den>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den>
                        </m:f>
                      </m:e>
                    </m:d>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r>
                      <a:rPr lang="en-US" altLang="zh-CN" sz="32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𝟏</m:t>
                    </m:r>
                  </m:oMath>
                </a14:m>
                <a:r>
                  <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a:t>
                </a:r>
              </a:p>
              <a:p>
                <a:pPr lvl="0">
                  <a:lnSpc>
                    <a:spcPct val="150000"/>
                  </a:lnSpc>
                </a:pPr>
                <a:r>
                  <a:rPr lang="en-US" altLang="zh-CN" sz="32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注意，上式中的</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为</a:t>
                </a:r>
                <a:r>
                  <a:rPr lang="en-US" altLang="zh-CN" sz="2800" b="1" i="1"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Jacobi</a:t>
                </a:r>
                <a:r>
                  <a:rPr lang="zh-CN" altLang="en-US" sz="28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符号。</a:t>
                </a:r>
                <a:endParaRPr lang="en-US" altLang="zh-CN" sz="3200" b="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4D6256BA-2122-8EF6-3B75-F8D4BD7D7702}"/>
                  </a:ext>
                </a:extLst>
              </p:cNvPr>
              <p:cNvSpPr txBox="1">
                <a:spLocks noRot="1" noChangeAspect="1" noMove="1" noResize="1" noEditPoints="1" noAdjustHandles="1" noChangeArrowheads="1" noChangeShapeType="1" noTextEdit="1"/>
              </p:cNvSpPr>
              <p:nvPr/>
            </p:nvSpPr>
            <p:spPr>
              <a:xfrm>
                <a:off x="554439" y="1213073"/>
                <a:ext cx="11083122" cy="3325334"/>
              </a:xfrm>
              <a:prstGeom prst="rect">
                <a:avLst/>
              </a:prstGeom>
              <a:blipFill>
                <a:blip r:embed="rId6"/>
                <a:stretch>
                  <a:fillRect l="-1265" b="-403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521143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组合 6"/>
          <p:cNvGrpSpPr/>
          <p:nvPr/>
        </p:nvGrpSpPr>
        <p:grpSpPr>
          <a:xfrm>
            <a:off x="0" y="-1"/>
            <a:ext cx="12206517" cy="7053945"/>
            <a:chOff x="0" y="-1"/>
            <a:chExt cx="12206517" cy="7053945"/>
          </a:xfrm>
        </p:grpSpPr>
        <p:pic>
          <p:nvPicPr>
            <p:cNvPr id="8" name="图片 7"/>
            <p:cNvPicPr>
              <a:picLocks noChangeAspect="1"/>
            </p:cNvPicPr>
            <p:nvPr/>
          </p:nvPicPr>
          <p:blipFill rotWithShape="1">
            <a:blip r:embed="rId3" cstate="print">
              <a:extLst>
                <a:ext uri="{28A0092B-C50C-407E-A947-70E740481C1C}">
                  <a14:useLocalDpi xmlns:a14="http://schemas.microsoft.com/office/drawing/2010/main" val="0"/>
                </a:ext>
              </a:extLst>
            </a:blip>
            <a:srcRect l="18195" t="2553" r="13329" b="12196"/>
            <a:stretch>
              <a:fillRect/>
            </a:stretch>
          </p:blipFill>
          <p:spPr>
            <a:xfrm>
              <a:off x="0" y="1"/>
              <a:ext cx="12206517" cy="7053943"/>
            </a:xfrm>
            <a:custGeom>
              <a:avLst/>
              <a:gdLst>
                <a:gd name="connsiteX0" fmla="*/ 0 w 6103258"/>
                <a:gd name="connsiteY0" fmla="*/ 0 h 3526971"/>
                <a:gd name="connsiteX1" fmla="*/ 6103258 w 6103258"/>
                <a:gd name="connsiteY1" fmla="*/ 0 h 3526971"/>
                <a:gd name="connsiteX2" fmla="*/ 6103258 w 6103258"/>
                <a:gd name="connsiteY2" fmla="*/ 3526971 h 3526971"/>
                <a:gd name="connsiteX3" fmla="*/ 0 w 6103258"/>
                <a:gd name="connsiteY3" fmla="*/ 3526971 h 3526971"/>
              </a:gdLst>
              <a:ahLst/>
              <a:cxnLst>
                <a:cxn ang="0">
                  <a:pos x="connsiteX0" y="connsiteY0"/>
                </a:cxn>
                <a:cxn ang="0">
                  <a:pos x="connsiteX1" y="connsiteY1"/>
                </a:cxn>
                <a:cxn ang="0">
                  <a:pos x="connsiteX2" y="connsiteY2"/>
                </a:cxn>
                <a:cxn ang="0">
                  <a:pos x="connsiteX3" y="connsiteY3"/>
                </a:cxn>
              </a:cxnLst>
              <a:rect l="l" t="t" r="r" b="b"/>
              <a:pathLst>
                <a:path w="6103258" h="3526971">
                  <a:moveTo>
                    <a:pt x="0" y="0"/>
                  </a:moveTo>
                  <a:lnTo>
                    <a:pt x="6103258" y="0"/>
                  </a:lnTo>
                  <a:lnTo>
                    <a:pt x="6103258" y="3526971"/>
                  </a:lnTo>
                  <a:lnTo>
                    <a:pt x="0" y="3526971"/>
                  </a:lnTo>
                  <a:close/>
                </a:path>
              </a:pathLst>
            </a:custGeom>
          </p:spPr>
        </p:pic>
        <p:sp>
          <p:nvSpPr>
            <p:cNvPr id="9" name="Rectangle 27"/>
            <p:cNvSpPr/>
            <p:nvPr/>
          </p:nvSpPr>
          <p:spPr>
            <a:xfrm>
              <a:off x="0" y="-1"/>
              <a:ext cx="12192000" cy="6858000"/>
            </a:xfrm>
            <a:prstGeom prst="rect">
              <a:avLst/>
            </a:prstGeom>
            <a:solidFill>
              <a:schemeClr val="bg1">
                <a:alpha val="81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dirty="0">
                <a:ln>
                  <a:noFill/>
                </a:ln>
                <a:solidFill>
                  <a:prstClr val="white"/>
                </a:solidFill>
                <a:effectLst/>
                <a:uLnTx/>
                <a:uFillTx/>
                <a:latin typeface="Arial"/>
                <a:ea typeface="微软雅黑" panose="020B0503020204020204" charset="-122"/>
                <a:cs typeface="+mn-ea"/>
              </a:endParaRPr>
            </a:p>
          </p:txBody>
        </p:sp>
      </p:grpSp>
      <p:grpSp>
        <p:nvGrpSpPr>
          <p:cNvPr id="2" name="组合 1"/>
          <p:cNvGrpSpPr/>
          <p:nvPr/>
        </p:nvGrpSpPr>
        <p:grpSpPr>
          <a:xfrm>
            <a:off x="231775" y="78660"/>
            <a:ext cx="11869034" cy="771220"/>
            <a:chOff x="231775" y="142160"/>
            <a:chExt cx="11869034" cy="771220"/>
          </a:xfrm>
        </p:grpSpPr>
        <p:grpSp>
          <p:nvGrpSpPr>
            <p:cNvPr id="3" name="组合 2"/>
            <p:cNvGrpSpPr/>
            <p:nvPr/>
          </p:nvGrpSpPr>
          <p:grpSpPr>
            <a:xfrm>
              <a:off x="231775" y="217761"/>
              <a:ext cx="9605168" cy="594306"/>
              <a:chOff x="231775" y="217761"/>
              <a:chExt cx="9605168" cy="594306"/>
            </a:xfrm>
          </p:grpSpPr>
          <p:pic>
            <p:nvPicPr>
              <p:cNvPr id="5" name="图形 4"/>
              <p:cNvPicPr>
                <a:picLocks noChangeAspect="1"/>
              </p:cNvPicPr>
              <p:nvPr/>
            </p:nvPicPr>
            <p:blipFill>
              <a:blip r:embed="rId4"/>
              <a:stretch>
                <a:fillRect/>
              </a:stretch>
            </p:blipFill>
            <p:spPr>
              <a:xfrm>
                <a:off x="231775" y="217761"/>
                <a:ext cx="9278266" cy="594306"/>
              </a:xfrm>
              <a:prstGeom prst="rect">
                <a:avLst/>
              </a:prstGeom>
            </p:spPr>
          </p:pic>
          <p:sp>
            <p:nvSpPr>
              <p:cNvPr id="6" name="文本框 5"/>
              <p:cNvSpPr txBox="1"/>
              <p:nvPr/>
            </p:nvSpPr>
            <p:spPr>
              <a:xfrm>
                <a:off x="1507738" y="290380"/>
                <a:ext cx="8329205" cy="461665"/>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数学问题介绍</a:t>
                </a:r>
                <a:r>
                  <a:rPr kumimoji="0" lang="en-US" altLang="zh-CN" sz="2400" b="1" i="0" u="none" strike="noStrike" kern="1200" cap="none" spc="0" normalizeH="0" baseline="0" noProof="0" dirty="0">
                    <a:ln>
                      <a:noFill/>
                    </a:ln>
                    <a:solidFill>
                      <a:prstClr val="white"/>
                    </a:solidFill>
                    <a:effectLst/>
                    <a:uLnTx/>
                    <a:uFillTx/>
                    <a:latin typeface="微软雅黑" panose="020B0503020204020204" charset="-122"/>
                    <a:ea typeface="微软雅黑" panose="020B0503020204020204" charset="-122"/>
                    <a:cs typeface="+mn-cs"/>
                  </a:rPr>
                  <a:t>——</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模</a:t>
                </a:r>
                <a:r>
                  <a:rPr kumimoji="0" lang="en-US" altLang="zh-CN"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Blum</a:t>
                </a:r>
                <a:r>
                  <a:rPr kumimoji="0" lang="zh-CN" altLang="en-US" sz="24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rPr>
                  <a:t>整数的二次剩余的性质</a:t>
                </a:r>
                <a:endParaRPr kumimoji="0" lang="zh-CN" altLang="en-US" sz="2800" b="1" i="0" u="none" strike="noStrike" kern="1200" cap="none" spc="0" normalizeH="0" baseline="0" noProof="0" dirty="0">
                  <a:ln>
                    <a:noFill/>
                  </a:ln>
                  <a:solidFill>
                    <a:srgbClr val="FFC000"/>
                  </a:solidFill>
                  <a:effectLst/>
                  <a:uLnTx/>
                  <a:uFillTx/>
                  <a:latin typeface="微软雅黑" panose="020B0503020204020204" charset="-122"/>
                  <a:ea typeface="微软雅黑" panose="020B0503020204020204" charset="-122"/>
                  <a:cs typeface="+mn-cs"/>
                </a:endParaRPr>
              </a:p>
            </p:txBody>
          </p:sp>
        </p:grpSp>
        <p:pic>
          <p:nvPicPr>
            <p:cNvPr id="4" name="图形 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601231" y="142160"/>
              <a:ext cx="2499578" cy="771220"/>
            </a:xfrm>
            <a:prstGeom prst="rect">
              <a:avLst/>
            </a:prstGeom>
          </p:spPr>
        </p:pic>
      </p:gr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D6256BA-2122-8EF6-3B75-F8D4BD7D7702}"/>
                  </a:ext>
                </a:extLst>
              </p:cNvPr>
              <p:cNvSpPr txBox="1"/>
              <p:nvPr/>
            </p:nvSpPr>
            <p:spPr>
              <a:xfrm>
                <a:off x="554439" y="1213073"/>
                <a:ext cx="11083122" cy="4078937"/>
              </a:xfrm>
              <a:prstGeom prst="rect">
                <a:avLst/>
              </a:prstGeom>
              <a:noFill/>
            </p:spPr>
            <p:txBody>
              <a:bodyPr wrap="square" rtlCol="0">
                <a:spAutoFit/>
              </a:bodyPr>
              <a:lstStyle/>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定理</a:t>
                </a:r>
                <a:endParaRPr kumimoji="0" lang="en-US" altLang="zh-CN"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marR="0" lvl="0" algn="l" defTabSz="914400" rtl="0" eaLnBrk="1" fontAlgn="auto" latinLnBrk="0" hangingPunct="1">
                  <a:lnSpc>
                    <a:spcPct val="150000"/>
                  </a:lnSpc>
                  <a:spcBef>
                    <a:spcPts val="0"/>
                  </a:spcBef>
                  <a:spcAft>
                    <a:spcPts val="0"/>
                  </a:spcAft>
                  <a:buClrTx/>
                  <a:buSzTx/>
                  <a:tabLst/>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对于任意的模</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的二次剩余</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，方程</a:t>
                </a:r>
                <a14:m>
                  <m:oMath xmlns:m="http://schemas.openxmlformats.org/officeDocument/2006/math">
                    <m:sSup>
                      <m:sSupPr>
                        <m:ctrlP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pPr>
                      <m:e>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𝒙</m:t>
                        </m:r>
                      </m:e>
                      <m:sup>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p>
                    </m:sSup>
                    <m:r>
                      <a:rPr lang="en-US" altLang="zh-CN" sz="2800" b="1" i="1"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800" b="1" i="1"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2800" b="1" i="1"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𝒎𝒐𝒅</m:t>
                    </m:r>
                    <m:r>
                      <a:rPr lang="en-US" altLang="zh-CN" sz="2800" b="1" i="1"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2800" b="1" i="1"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800" b="1" i="1" smtClean="0">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有</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𝟒</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个模</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下的解。</a:t>
                </a:r>
                <a:endPar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a:p>
                <a:pPr marL="457200" marR="0" lvl="0" indent="-457200" algn="l" defTabSz="914400" rtl="0" eaLnBrk="1" fontAlgn="auto" latinLnBrk="0" hangingPunct="1">
                  <a:lnSpc>
                    <a:spcPct val="150000"/>
                  </a:lnSpc>
                  <a:spcBef>
                    <a:spcPts val="0"/>
                  </a:spcBef>
                  <a:spcAft>
                    <a:spcPts val="0"/>
                  </a:spcAft>
                  <a:buClrTx/>
                  <a:buSzTx/>
                  <a:buFont typeface="Wingdings" panose="05000000000000000000" pitchFamily="2" charset="2"/>
                  <a:buChar char="Ø"/>
                  <a:tabLst/>
                  <a:defRPr/>
                </a:pPr>
                <a:r>
                  <a:rPr kumimoji="0" lang="zh-CN" altLang="en-US"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rPr>
                  <a:t>定理</a:t>
                </a:r>
                <a:endParaRPr kumimoji="0" lang="en-US" altLang="zh-CN" sz="3200" b="0" i="0" u="none" strike="noStrike" kern="1200" cap="none" spc="0" normalizeH="0" baseline="0" noProof="0" dirty="0">
                  <a:ln>
                    <a:noFill/>
                  </a:ln>
                  <a:solidFill>
                    <a:srgbClr val="7E0C6E"/>
                  </a:solidFill>
                  <a:effectLst/>
                  <a:uLnTx/>
                  <a:uFillTx/>
                  <a:latin typeface="汉仪大宋简" panose="02010609000101010101" pitchFamily="49" charset="-122"/>
                  <a:ea typeface="汉仪大宋简" panose="02010609000101010101" pitchFamily="49" charset="-122"/>
                  <a:cs typeface="Times New Roman" panose="02020603050405020304" pitchFamily="18" charset="0"/>
                </a:endParaRPr>
              </a:p>
              <a:p>
                <a:pPr lvl="0">
                  <a:lnSpc>
                    <a:spcPct val="150000"/>
                  </a:lnSpc>
                  <a:defRPr/>
                </a:pPr>
                <a:r>
                  <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	</a:t>
                </a:r>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对于每个模</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的二次剩余</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𝒂</m:t>
                    </m:r>
                    <m:r>
                      <a:rPr lang="zh-CN" altLang="en-US" sz="2800"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方程</a:t>
                </a:r>
                <a14:m>
                  <m:oMath xmlns:m="http://schemas.openxmlformats.org/officeDocument/2006/math">
                    <m:sSup>
                      <m:sSupPr>
                        <m:ctrlP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ctrlPr>
                      </m:sSupPr>
                      <m:e>
                        <m: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𝒙</m:t>
                        </m:r>
                      </m:e>
                      <m:sup>
                        <m:r>
                          <a:rPr lang="en-US" altLang="zh-CN" sz="2800" b="1"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𝟐</m:t>
                        </m:r>
                      </m:sup>
                    </m:sSup>
                    <m:r>
                      <a:rPr lang="en-US" altLang="zh-CN" sz="2800" b="1" i="1">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m:t>
                    </m:r>
                    <m:r>
                      <a:rPr lang="en-US" altLang="zh-CN" sz="2800" b="1" i="1">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𝒂</m:t>
                    </m:r>
                    <m:r>
                      <a:rPr lang="en-US" altLang="zh-CN" sz="2800" b="1" i="1">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2800" b="1" i="1">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𝒎𝒐𝒅</m:t>
                    </m:r>
                    <m:r>
                      <a:rPr lang="en-US" altLang="zh-CN" sz="2800" b="1" i="1">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 </m:t>
                    </m:r>
                    <m:r>
                      <a:rPr lang="en-US" altLang="zh-CN" sz="2800" b="1" i="1">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𝒏</m:t>
                    </m:r>
                    <m:r>
                      <a:rPr lang="en-US" altLang="zh-CN" sz="2800" b="1" i="1">
                        <a:solidFill>
                          <a:srgbClr val="7E0C6E"/>
                        </a:solidFill>
                        <a:latin typeface="Cambria Math" panose="02040503050406030204" pitchFamily="18" charset="0"/>
                        <a:ea typeface="Cambria Math" panose="02040503050406030204" pitchFamily="18" charset="0"/>
                        <a:cs typeface="Times New Roman" panose="02020603050405020304" pitchFamily="18" charset="0"/>
                      </a:rPr>
                      <m:t>) </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的</a:t>
                </a:r>
                <a14:m>
                  <m:oMath xmlns:m="http://schemas.openxmlformats.org/officeDocument/2006/math">
                    <m:r>
                      <a:rPr lang="en-US" altLang="zh-CN" sz="2800" b="1" i="1" dirty="0"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𝟒</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个解中只有一个解是模</a:t>
                </a:r>
                <a14:m>
                  <m:oMath xmlns:m="http://schemas.openxmlformats.org/officeDocument/2006/math">
                    <m:r>
                      <a:rPr lang="en-US" altLang="zh-CN" sz="2800" b="1" i="1" smtClean="0">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𝒏</m:t>
                    </m:r>
                    <m:r>
                      <a:rPr lang="zh-CN" altLang="en-US" sz="2800" i="1">
                        <a:solidFill>
                          <a:srgbClr val="7E0C6E"/>
                        </a:solidFill>
                        <a:latin typeface="Cambria Math" panose="02040503050406030204" pitchFamily="18" charset="0"/>
                        <a:ea typeface="汉仪大宋简" panose="02010609000101010101" pitchFamily="49" charset="-122"/>
                        <a:cs typeface="Times New Roman" panose="02020603050405020304" pitchFamily="18" charset="0"/>
                      </a:rPr>
                      <m:t>的</m:t>
                    </m:r>
                  </m:oMath>
                </a14:m>
                <a:r>
                  <a:rPr lang="zh-CN" altLang="en-US"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rPr>
                  <a:t>二次剩余。</a:t>
                </a:r>
                <a:endParaRPr lang="en-US" altLang="zh-CN" sz="2800" dirty="0">
                  <a:solidFill>
                    <a:srgbClr val="7E0C6E"/>
                  </a:solidFill>
                  <a:latin typeface="Times New Roman" panose="02020603050405020304" pitchFamily="18" charset="0"/>
                  <a:ea typeface="汉仪大宋简" panose="02010609000101010101" pitchFamily="49" charset="-122"/>
                  <a:cs typeface="Times New Roman" panose="02020603050405020304" pitchFamily="18" charset="0"/>
                </a:endParaRPr>
              </a:p>
            </p:txBody>
          </p:sp>
        </mc:Choice>
        <mc:Fallback xmlns="">
          <p:sp>
            <p:nvSpPr>
              <p:cNvPr id="10" name="文本框 9">
                <a:extLst>
                  <a:ext uri="{FF2B5EF4-FFF2-40B4-BE49-F238E27FC236}">
                    <a16:creationId xmlns:a16="http://schemas.microsoft.com/office/drawing/2014/main" id="{4D6256BA-2122-8EF6-3B75-F8D4BD7D7702}"/>
                  </a:ext>
                </a:extLst>
              </p:cNvPr>
              <p:cNvSpPr txBox="1">
                <a:spLocks noRot="1" noChangeAspect="1" noMove="1" noResize="1" noEditPoints="1" noAdjustHandles="1" noChangeArrowheads="1" noChangeShapeType="1" noTextEdit="1"/>
              </p:cNvSpPr>
              <p:nvPr/>
            </p:nvSpPr>
            <p:spPr>
              <a:xfrm>
                <a:off x="554439" y="1213073"/>
                <a:ext cx="11083122" cy="4078937"/>
              </a:xfrm>
              <a:prstGeom prst="rect">
                <a:avLst/>
              </a:prstGeom>
              <a:blipFill>
                <a:blip r:embed="rId6"/>
                <a:stretch>
                  <a:fillRect l="-1265" b="-403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58666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73}"/>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73}"/>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73}"/>
</p:tagLst>
</file>

<file path=ppt/tags/tag4.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800,&quot;width&quot;:10873}"/>
</p:tagLst>
</file>

<file path=ppt/theme/theme1.xml><?xml version="1.0" encoding="utf-8"?>
<a:theme xmlns:a="http://schemas.openxmlformats.org/drawingml/2006/main" name="1_Office 主题">
  <a:themeElements>
    <a:clrScheme name="Equity">
      <a:dk1>
        <a:sysClr val="windowText" lastClr="000000"/>
      </a:dk1>
      <a:lt1>
        <a:sysClr val="window" lastClr="FFFFFF"/>
      </a:lt1>
      <a:dk2>
        <a:srgbClr val="696464"/>
      </a:dk2>
      <a:lt2>
        <a:srgbClr val="E9E5DC"/>
      </a:lt2>
      <a:accent1>
        <a:srgbClr val="D34817"/>
      </a:accent1>
      <a:accent2>
        <a:srgbClr val="9B2D1F"/>
      </a:accent2>
      <a:accent3>
        <a:srgbClr val="A28E6A"/>
      </a:accent3>
      <a:accent4>
        <a:srgbClr val="956251"/>
      </a:accent4>
      <a:accent5>
        <a:srgbClr val="918485"/>
      </a:accent5>
      <a:accent6>
        <a:srgbClr val="855D5D"/>
      </a:accent6>
      <a:hlink>
        <a:srgbClr val="CC9900"/>
      </a:hlink>
      <a:folHlink>
        <a:srgbClr val="96A9A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自定义 1">
      <a:dk1>
        <a:sysClr val="windowText" lastClr="000000"/>
      </a:dk1>
      <a:lt1>
        <a:sysClr val="window" lastClr="FFFFFF"/>
      </a:lt1>
      <a:dk2>
        <a:srgbClr val="44546A"/>
      </a:dk2>
      <a:lt2>
        <a:srgbClr val="E7E6E6"/>
      </a:lt2>
      <a:accent1>
        <a:srgbClr val="7E0C6E"/>
      </a:accent1>
      <a:accent2>
        <a:srgbClr val="983D8B"/>
      </a:accent2>
      <a:accent3>
        <a:srgbClr val="B26DA8"/>
      </a:accent3>
      <a:accent4>
        <a:srgbClr val="A00072"/>
      </a:accent4>
      <a:accent5>
        <a:srgbClr val="AD1798"/>
      </a:accent5>
      <a:accent6>
        <a:srgbClr val="D84D91"/>
      </a:accent6>
      <a:hlink>
        <a:srgbClr val="B26DA8"/>
      </a:hlink>
      <a:folHlink>
        <a:srgbClr val="CB9EC5"/>
      </a:folHlink>
    </a:clrScheme>
    <a:fontScheme name="全微软雅黑">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自定义 1">
      <a:dk1>
        <a:sysClr val="windowText" lastClr="000000"/>
      </a:dk1>
      <a:lt1>
        <a:sysClr val="window" lastClr="FFFFFF"/>
      </a:lt1>
      <a:dk2>
        <a:srgbClr val="44546A"/>
      </a:dk2>
      <a:lt2>
        <a:srgbClr val="E7E6E6"/>
      </a:lt2>
      <a:accent1>
        <a:srgbClr val="7E0C6E"/>
      </a:accent1>
      <a:accent2>
        <a:srgbClr val="983D8B"/>
      </a:accent2>
      <a:accent3>
        <a:srgbClr val="B26DA8"/>
      </a:accent3>
      <a:accent4>
        <a:srgbClr val="CB9EC5"/>
      </a:accent4>
      <a:accent5>
        <a:srgbClr val="7E0C6E"/>
      </a:accent5>
      <a:accent6>
        <a:srgbClr val="983D8B"/>
      </a:accent6>
      <a:hlink>
        <a:srgbClr val="B26DA8"/>
      </a:hlink>
      <a:folHlink>
        <a:srgbClr val="CB9EC5"/>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第一PPT，www.1ppt.com">
  <a:themeElements>
    <a:clrScheme name="自定义 2">
      <a:dk1>
        <a:sysClr val="windowText" lastClr="000000"/>
      </a:dk1>
      <a:lt1>
        <a:sysClr val="window" lastClr="FFFFFF"/>
      </a:lt1>
      <a:dk2>
        <a:srgbClr val="3F3F3F"/>
      </a:dk2>
      <a:lt2>
        <a:srgbClr val="E3DED1"/>
      </a:lt2>
      <a:accent1>
        <a:srgbClr val="005825"/>
      </a:accent1>
      <a:accent2>
        <a:srgbClr val="7F7F7F"/>
      </a:accent2>
      <a:accent3>
        <a:srgbClr val="414456"/>
      </a:accent3>
      <a:accent4>
        <a:srgbClr val="444455"/>
      </a:accent4>
      <a:accent5>
        <a:srgbClr val="444455"/>
      </a:accent5>
      <a:accent6>
        <a:srgbClr val="7F7F7F"/>
      </a:accent6>
      <a:hlink>
        <a:srgbClr val="002060"/>
      </a:hlink>
      <a:folHlink>
        <a:srgbClr val="B26B02"/>
      </a:folHlink>
    </a:clrScheme>
    <a:fontScheme name="自定义 1">
      <a:majorFont>
        <a:latin typeface="Arial Black"/>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spAutoFit/>
      </a:bodyPr>
      <a:lstStyle>
        <a:defPPr>
          <a:lnSpc>
            <a:spcPct val="130000"/>
          </a:lnSpc>
          <a:defRPr sz="1400" dirty="0" smtClean="0">
            <a:latin typeface="Arial" panose="020B0604020202020204" pitchFamily="34" charset="0"/>
            <a:ea typeface="微软雅黑" panose="020B0503020204020204" charset="-122"/>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465</TotalTime>
  <Words>3194</Words>
  <Application>Microsoft Office PowerPoint</Application>
  <PresentationFormat>宽屏</PresentationFormat>
  <Paragraphs>257</Paragraphs>
  <Slides>42</Slides>
  <Notes>42</Notes>
  <HiddenSlides>2</HiddenSlides>
  <MMClips>0</MMClips>
  <ScaleCrop>false</ScaleCrop>
  <HeadingPairs>
    <vt:vector size="6" baseType="variant">
      <vt:variant>
        <vt:lpstr>已用的字体</vt:lpstr>
      </vt:variant>
      <vt:variant>
        <vt:i4>19</vt:i4>
      </vt:variant>
      <vt:variant>
        <vt:lpstr>主题</vt:lpstr>
      </vt:variant>
      <vt:variant>
        <vt:i4>4</vt:i4>
      </vt:variant>
      <vt:variant>
        <vt:lpstr>幻灯片标题</vt:lpstr>
      </vt:variant>
      <vt:variant>
        <vt:i4>42</vt:i4>
      </vt:variant>
    </vt:vector>
  </HeadingPairs>
  <TitlesOfParts>
    <vt:vector size="65" baseType="lpstr">
      <vt:lpstr>华文行楷</vt:lpstr>
      <vt:lpstr>Cambria Math</vt:lpstr>
      <vt:lpstr>Forte</vt:lpstr>
      <vt:lpstr>Calibri</vt:lpstr>
      <vt:lpstr>微软雅黑</vt:lpstr>
      <vt:lpstr>Times New Roman</vt:lpstr>
      <vt:lpstr>方正粗黑宋简体</vt:lpstr>
      <vt:lpstr>方正仿郭简体</vt:lpstr>
      <vt:lpstr>Wingdings 2</vt:lpstr>
      <vt:lpstr>华文中宋</vt:lpstr>
      <vt:lpstr>方正魏碑简体</vt:lpstr>
      <vt:lpstr>等线</vt:lpstr>
      <vt:lpstr>华文新魏</vt:lpstr>
      <vt:lpstr>Arial Black</vt:lpstr>
      <vt:lpstr>Wingdings</vt:lpstr>
      <vt:lpstr>Arial</vt:lpstr>
      <vt:lpstr>Calibri Light</vt:lpstr>
      <vt:lpstr>汉仪大宋简</vt:lpstr>
      <vt:lpstr>幼圆</vt:lpstr>
      <vt:lpstr>1_Office 主题</vt:lpstr>
      <vt:lpstr>Office 主题</vt:lpstr>
      <vt:lpstr>2_Office 主题</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XiuMing Liu</dc:creator>
  <cp:lastModifiedBy>XiuMing Liu</cp:lastModifiedBy>
  <cp:revision>12</cp:revision>
  <dcterms:created xsi:type="dcterms:W3CDTF">2023-05-23T08:48:21Z</dcterms:created>
  <dcterms:modified xsi:type="dcterms:W3CDTF">2023-07-19T08:46:57Z</dcterms:modified>
</cp:coreProperties>
</file>